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312" r:id="rId3"/>
    <p:sldId id="327" r:id="rId4"/>
    <p:sldId id="257" r:id="rId5"/>
    <p:sldId id="282" r:id="rId6"/>
    <p:sldId id="283" r:id="rId7"/>
    <p:sldId id="311" r:id="rId8"/>
    <p:sldId id="265" r:id="rId9"/>
    <p:sldId id="264" r:id="rId10"/>
    <p:sldId id="284" r:id="rId11"/>
    <p:sldId id="293" r:id="rId12"/>
    <p:sldId id="294" r:id="rId13"/>
    <p:sldId id="291" r:id="rId14"/>
    <p:sldId id="292" r:id="rId15"/>
    <p:sldId id="295" r:id="rId16"/>
    <p:sldId id="296" r:id="rId17"/>
    <p:sldId id="297" r:id="rId18"/>
    <p:sldId id="298" r:id="rId19"/>
    <p:sldId id="299" r:id="rId20"/>
    <p:sldId id="309" r:id="rId21"/>
    <p:sldId id="301" r:id="rId22"/>
    <p:sldId id="303" r:id="rId23"/>
    <p:sldId id="304" r:id="rId24"/>
    <p:sldId id="302" r:id="rId25"/>
    <p:sldId id="287" r:id="rId26"/>
    <p:sldId id="305" r:id="rId27"/>
    <p:sldId id="308" r:id="rId28"/>
    <p:sldId id="285" r:id="rId29"/>
    <p:sldId id="326" r:id="rId30"/>
    <p:sldId id="325" r:id="rId31"/>
    <p:sldId id="306" r:id="rId32"/>
    <p:sldId id="286" r:id="rId33"/>
    <p:sldId id="307" r:id="rId34"/>
    <p:sldId id="268" r:id="rId35"/>
    <p:sldId id="317" r:id="rId36"/>
    <p:sldId id="318" r:id="rId37"/>
    <p:sldId id="322" r:id="rId38"/>
    <p:sldId id="314" r:id="rId39"/>
    <p:sldId id="321" r:id="rId40"/>
    <p:sldId id="319" r:id="rId41"/>
    <p:sldId id="320" r:id="rId42"/>
    <p:sldId id="323" r:id="rId43"/>
    <p:sldId id="316" r:id="rId44"/>
    <p:sldId id="315" r:id="rId45"/>
    <p:sldId id="324" r:id="rId46"/>
    <p:sldId id="329" r:id="rId47"/>
    <p:sldId id="330" r:id="rId48"/>
    <p:sldId id="328" r:id="rId49"/>
    <p:sldId id="310" r:id="rId50"/>
    <p:sldId id="258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97" autoAdjust="0"/>
  </p:normalViewPr>
  <p:slideViewPr>
    <p:cSldViewPr>
      <p:cViewPr>
        <p:scale>
          <a:sx n="100" d="100"/>
          <a:sy n="100" d="100"/>
        </p:scale>
        <p:origin x="-1784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7210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0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0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0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0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0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0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0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0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s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hyperlink" Target="https://github.com/settings/applications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8.png"/><Relationship Id="rId7" Type="http://schemas.openxmlformats.org/officeDocument/2006/relationships/hyperlink" Target="https://mdbgalvan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help.github.com/articles/applying-for-an-academic-research-discount/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help.github.com/articles/github-s-billing-plans/%23team-plan-for-organizations" TargetMode="External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1.png"/><Relationship Id="rId5" Type="http://schemas.openxmlformats.org/officeDocument/2006/relationships/hyperlink" Target="https://education.github.com/discount_requests/new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1.jp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gradoii-tfg.github.io/carlos-armas-tfg/memoria/cap3.html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atom/open-on-github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atom/github" TargetMode="External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.jp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ULL-ESIT-GRADOII-TFG/ghedsh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hyperlink" Target="http://dl.acm.org/citation.cfm?id=2458551" TargetMode="External"/><Relationship Id="rId12" Type="http://schemas.openxmlformats.org/officeDocument/2006/relationships/hyperlink" Target="http://bioinfo.uib.es/~joemiro/aenui/procJenui/Jen2015/lo_gith.pdf" TargetMode="External"/><Relationship Id="rId13" Type="http://schemas.openxmlformats.org/officeDocument/2006/relationships/hyperlink" Target="https://link.springer.com/chapter/10.1007/978-3-319-54226-3_15" TargetMode="External"/><Relationship Id="rId14" Type="http://schemas.openxmlformats.org/officeDocument/2006/relationships/hyperlink" Target="http://keg.cs.uvic.ca/theses/Feliciano_Joseph_MSc_2015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Relationship Id="rId4" Type="http://schemas.openxmlformats.org/officeDocument/2006/relationships/hyperlink" Target="https://casianorodriguezleon.gitbooks.io/ull-esit-1617/instrucciones/classroom.html" TargetMode="External"/><Relationship Id="rId5" Type="http://schemas.openxmlformats.org/officeDocument/2006/relationships/hyperlink" Target="https://youtu.be/szo8xM1CtYY" TargetMode="External"/><Relationship Id="rId6" Type="http://schemas.openxmlformats.org/officeDocument/2006/relationships/hyperlink" Target="https://www.youtube.com/watch?v=ChA_zph7aao" TargetMode="External"/><Relationship Id="rId7" Type="http://schemas.openxmlformats.org/officeDocument/2006/relationships/hyperlink" Target="https://youtu.be/rTsfBAV7sOo" TargetMode="External"/><Relationship Id="rId8" Type="http://schemas.openxmlformats.org/officeDocument/2006/relationships/hyperlink" Target="https://youtu.be/-52quDR2QSc" TargetMode="External"/><Relationship Id="rId9" Type="http://schemas.openxmlformats.org/officeDocument/2006/relationships/hyperlink" Target="http://etc.unitbv.ro/~csaba.kertesz/pub/I_O_Kert%C3%A9sz_SIITME2015.pdf" TargetMode="External"/><Relationship Id="rId10" Type="http://schemas.openxmlformats.org/officeDocument/2006/relationships/hyperlink" Target="http://alexeyza.com/pdf/cscw1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ull-esit-sytw-1617.github.io/presentaciones-todos/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hyperlink" Target="https://github.com/ULL-ESIT-SYTW-1617/presentaciones-todo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hyperlink" Target="https://github.com/ULL-ESIT-SYTW-1617/presentaciones-todos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Shape 84"/>
          <p:cNvGrpSpPr/>
          <p:nvPr/>
        </p:nvGrpSpPr>
        <p:grpSpPr>
          <a:xfrm>
            <a:off x="-7325" y="-1162045"/>
            <a:ext cx="9151325" cy="8020045"/>
            <a:chOff x="-7325" y="-1162050"/>
            <a:chExt cx="9151325" cy="8020045"/>
          </a:xfrm>
        </p:grpSpPr>
        <p:pic>
          <p:nvPicPr>
            <p:cNvPr id="85" name="Shape 85"/>
            <p:cNvPicPr preferRelativeResize="0"/>
            <p:nvPr/>
          </p:nvPicPr>
          <p:blipFill rotWithShape="1">
            <a:blip r:embed="rId3">
              <a:alphaModFix/>
            </a:blip>
            <a:srcRect t="-9971" r="931" b="41110"/>
            <a:stretch/>
          </p:blipFill>
          <p:spPr>
            <a:xfrm>
              <a:off x="-7325" y="-1162050"/>
              <a:ext cx="9151325" cy="802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86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755576" y="2780928"/>
            <a:ext cx="7498791" cy="12390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3600" b="1" dirty="0">
                <a:solidFill>
                  <a:srgbClr val="FFFFFF"/>
                </a:solidFill>
              </a:rPr>
              <a:t>Integración de las herramientas de </a:t>
            </a:r>
            <a:r>
              <a:rPr lang="es-ES" sz="3600" b="1" dirty="0" smtClean="0">
                <a:solidFill>
                  <a:srgbClr val="FFFFFF"/>
                </a:solidFill>
              </a:rPr>
              <a:t>“</a:t>
            </a:r>
            <a:r>
              <a:rPr lang="es-ES" sz="3600" b="1" dirty="0" err="1" smtClean="0">
                <a:solidFill>
                  <a:srgbClr val="FFFFFF"/>
                </a:solidFill>
              </a:rPr>
              <a:t>Github</a:t>
            </a:r>
            <a:r>
              <a:rPr lang="es-ES" sz="3600" b="1" dirty="0" smtClean="0">
                <a:solidFill>
                  <a:srgbClr val="FFFFFF"/>
                </a:solidFill>
              </a:rPr>
              <a:t> </a:t>
            </a:r>
            <a:r>
              <a:rPr lang="es-ES" sz="3600" b="1" dirty="0" err="1" smtClean="0">
                <a:solidFill>
                  <a:srgbClr val="FFFFFF"/>
                </a:solidFill>
              </a:rPr>
              <a:t>Education</a:t>
            </a:r>
            <a:r>
              <a:rPr lang="es-ES" sz="3600" b="1" dirty="0" smtClean="0">
                <a:solidFill>
                  <a:srgbClr val="FFFFFF"/>
                </a:solidFill>
              </a:rPr>
              <a:t>” </a:t>
            </a:r>
            <a:r>
              <a:rPr lang="es-ES" sz="3600" b="1" dirty="0">
                <a:solidFill>
                  <a:srgbClr val="FFFFFF"/>
                </a:solidFill>
              </a:rPr>
              <a:t>en el aula </a:t>
            </a:r>
            <a:endParaRPr lang="es-ES" sz="3600" b="1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1619672" y="4149080"/>
            <a:ext cx="5940152" cy="788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1800" b="1" u="sng" dirty="0">
                <a:solidFill>
                  <a:srgbClr val="FFFFFF"/>
                </a:solidFill>
              </a:rPr>
              <a:t>Casiano Rodríguez</a:t>
            </a:r>
            <a:r>
              <a:rPr lang="es-ES" sz="1800" b="1" dirty="0">
                <a:solidFill>
                  <a:srgbClr val="FFFFFF"/>
                </a:solidFill>
              </a:rPr>
              <a:t>; </a:t>
            </a:r>
            <a:endParaRPr lang="es-ES" sz="1800" b="1" i="0" u="none" strike="noStrike" cap="none" dirty="0">
              <a:solidFill>
                <a:srgbClr val="FFFFFF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2051720" y="4725144"/>
            <a:ext cx="5391118" cy="6065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/>
            <a:r>
              <a:rPr lang="es-ES" dirty="0">
                <a:solidFill>
                  <a:srgbClr val="FFFFFF"/>
                </a:solidFill>
              </a:rPr>
              <a:t>Universidad de La Laguna. </a:t>
            </a:r>
            <a:endParaRPr lang="es-ES" dirty="0" smtClean="0">
              <a:solidFill>
                <a:srgbClr val="FFFFFF"/>
              </a:solidFill>
            </a:endParaRPr>
          </a:p>
          <a:p>
            <a:pPr lvl="0" algn="ctr"/>
            <a:r>
              <a:rPr lang="es-ES" dirty="0" smtClean="0">
                <a:solidFill>
                  <a:srgbClr val="FFFFFF"/>
                </a:solidFill>
              </a:rPr>
              <a:t>Departamento </a:t>
            </a:r>
            <a:r>
              <a:rPr lang="es-ES" dirty="0">
                <a:solidFill>
                  <a:srgbClr val="FFFFFF"/>
                </a:solidFill>
              </a:rPr>
              <a:t>Ingeniería Informática y de Sistemas</a:t>
            </a:r>
          </a:p>
        </p:txBody>
      </p:sp>
      <p:pic>
        <p:nvPicPr>
          <p:cNvPr id="2" name="Imagen 1" descr="ul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157192" cy="75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41277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52.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490887" cy="1494532"/>
          </a:xfrm>
          <a:prstGeom prst="rect">
            <a:avLst/>
          </a:prstGeom>
        </p:spPr>
      </p:pic>
      <p:pic>
        <p:nvPicPr>
          <p:cNvPr id="3" name="Imagen 2" descr="Captura de pantalla 2017-05-15 a las 14.53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04864"/>
            <a:ext cx="2868214" cy="33569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779912" y="3645024"/>
            <a:ext cx="936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000" dirty="0">
                <a:latin typeface="Wingdings"/>
                <a:ea typeface="Wingdings"/>
                <a:cs typeface="Wingdings"/>
              </a:rPr>
              <a:t></a:t>
            </a:r>
            <a:endParaRPr lang="es-ES" sz="6000" dirty="0"/>
          </a:p>
        </p:txBody>
      </p:sp>
      <p:grpSp>
        <p:nvGrpSpPr>
          <p:cNvPr id="6" name="Agrupar 5"/>
          <p:cNvGrpSpPr/>
          <p:nvPr/>
        </p:nvGrpSpPr>
        <p:grpSpPr>
          <a:xfrm>
            <a:off x="179512" y="2060848"/>
            <a:ext cx="1634480" cy="1368152"/>
            <a:chOff x="179512" y="2060848"/>
            <a:chExt cx="1634480" cy="1368152"/>
          </a:xfrm>
        </p:grpSpPr>
        <p:cxnSp>
          <p:nvCxnSpPr>
            <p:cNvPr id="7" name="Conector recto de flecha 6"/>
            <p:cNvCxnSpPr/>
            <p:nvPr/>
          </p:nvCxnSpPr>
          <p:spPr>
            <a:xfrm>
              <a:off x="611560" y="2298576"/>
              <a:ext cx="1202432" cy="113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adroTexto 4"/>
            <p:cNvSpPr txBox="1"/>
            <p:nvPr/>
          </p:nvSpPr>
          <p:spPr>
            <a:xfrm>
              <a:off x="179512" y="2060848"/>
              <a:ext cx="623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70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412776"/>
            <a:ext cx="813690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 descr="Captura de pantalla 2017-05-15 a las 15.33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91088"/>
            <a:ext cx="3168352" cy="3780943"/>
          </a:xfrm>
          <a:prstGeom prst="rect">
            <a:avLst/>
          </a:prstGeom>
        </p:spPr>
      </p:pic>
      <p:pic>
        <p:nvPicPr>
          <p:cNvPr id="6" name="Imagen 5" descr="Captura de pantalla 2017-05-15 a las 15.38.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924944"/>
            <a:ext cx="4015193" cy="2040508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395536" y="4797152"/>
            <a:ext cx="914400" cy="7703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 rot="18535153">
            <a:off x="4001010" y="3028296"/>
            <a:ext cx="936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000" dirty="0">
                <a:latin typeface="Wingdings"/>
                <a:ea typeface="Wingdings"/>
                <a:cs typeface="Wingdings"/>
              </a:rPr>
              <a:t></a:t>
            </a:r>
            <a:endParaRPr lang="es-ES" sz="6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44008" y="4941168"/>
            <a:ext cx="3218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 invites a los alumnos todavía:</a:t>
            </a:r>
          </a:p>
          <a:p>
            <a:r>
              <a:rPr lang="es-ES" dirty="0" smtClean="0"/>
              <a:t> quizá a los otros profesores, aunque</a:t>
            </a:r>
          </a:p>
          <a:p>
            <a:r>
              <a:rPr lang="es-ES" dirty="0" smtClean="0"/>
              <a:t>Podrás hacerlo en cualquier momento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4581128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5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51520" y="1412776"/>
            <a:ext cx="8496944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Cada curso lectivo creamos una organización para cada clase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5.42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022580" cy="3384376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V="1">
            <a:off x="755576" y="4581128"/>
            <a:ext cx="1512168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50333" y="5613400"/>
            <a:ext cx="47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organización ha sido creada pero no tiene repositorios</a:t>
            </a:r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83568" y="3068960"/>
            <a:ext cx="648072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79512" y="4437112"/>
            <a:ext cx="1532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 tiene equipos</a:t>
            </a:r>
            <a:endParaRPr lang="es-ES" dirty="0"/>
          </a:p>
        </p:txBody>
      </p:sp>
      <p:cxnSp>
        <p:nvCxnSpPr>
          <p:cNvPr id="22" name="Conector recto de flecha 21"/>
          <p:cNvCxnSpPr/>
          <p:nvPr/>
        </p:nvCxnSpPr>
        <p:spPr>
          <a:xfrm flipH="1">
            <a:off x="2915816" y="2924944"/>
            <a:ext cx="5112568" cy="792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4168" y="2636912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 único miembro es el profesor</a:t>
            </a:r>
            <a:endParaRPr lang="es-ES" dirty="0"/>
          </a:p>
        </p:txBody>
      </p:sp>
      <p:cxnSp>
        <p:nvCxnSpPr>
          <p:cNvPr id="26" name="Conector recto de flecha 25"/>
          <p:cNvCxnSpPr/>
          <p:nvPr/>
        </p:nvCxnSpPr>
        <p:spPr>
          <a:xfrm flipV="1">
            <a:off x="1412032" y="4085456"/>
            <a:ext cx="216024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07504" y="2636912"/>
            <a:ext cx="9831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Logo </a:t>
            </a:r>
          </a:p>
          <a:p>
            <a:r>
              <a:rPr lang="es-ES" dirty="0" smtClean="0"/>
              <a:t>Generado </a:t>
            </a:r>
          </a:p>
          <a:p>
            <a:r>
              <a:rPr lang="es-ES" dirty="0" smtClean="0"/>
              <a:t>por</a:t>
            </a:r>
          </a:p>
          <a:p>
            <a:r>
              <a:rPr lang="es-ES" dirty="0" smtClean="0"/>
              <a:t>defecto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45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084306" y="328484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3" name="Imagen 2" descr="Captura de pantalla 2017-05-15 a las 15.19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6300192" cy="4505088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H="1">
            <a:off x="4139952" y="2564904"/>
            <a:ext cx="2736304" cy="1656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6948264" y="2348880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830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-34230" y="1196752"/>
            <a:ext cx="8504028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200" b="1" dirty="0" smtClean="0"/>
              <a:t>Autorizar a </a:t>
            </a:r>
            <a:r>
              <a:rPr lang="es-ES" sz="2200" b="1" dirty="0" err="1" smtClean="0"/>
              <a:t>Classroom</a:t>
            </a:r>
            <a:r>
              <a:rPr lang="es-ES" sz="2200" b="1" dirty="0" smtClean="0"/>
              <a:t> a acceder a nuestra cuenta de </a:t>
            </a:r>
            <a:r>
              <a:rPr lang="es-ES" sz="2200" b="1" dirty="0" err="1" smtClean="0"/>
              <a:t>GitHub</a:t>
            </a:r>
            <a:endParaRPr lang="es-ES" sz="22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372339" y="357287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5" name="Imagen 4" descr="Captura de pantalla 2017-05-15 a las 15.25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3029003" cy="4222246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179512" y="4509120"/>
            <a:ext cx="1032138" cy="1021200"/>
            <a:chOff x="1429926" y="4186296"/>
            <a:chExt cx="1608202" cy="1453248"/>
          </a:xfrm>
        </p:grpSpPr>
        <p:cxnSp>
          <p:nvCxnSpPr>
            <p:cNvPr id="14" name="Conector recto de flecha 13"/>
            <p:cNvCxnSpPr/>
            <p:nvPr/>
          </p:nvCxnSpPr>
          <p:spPr>
            <a:xfrm>
              <a:off x="1835696" y="4509120"/>
              <a:ext cx="1202432" cy="113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CuadroTexto 5"/>
            <p:cNvSpPr txBox="1"/>
            <p:nvPr/>
          </p:nvSpPr>
          <p:spPr>
            <a:xfrm>
              <a:off x="1429926" y="4186296"/>
              <a:ext cx="971512" cy="437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pic>
        <p:nvPicPr>
          <p:cNvPr id="8" name="Imagen 7" descr="Captura de pantalla 2017-05-15 a las 15.29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475608" cy="1478430"/>
          </a:xfrm>
          <a:prstGeom prst="rect">
            <a:avLst/>
          </a:prstGeom>
        </p:spPr>
      </p:pic>
      <p:sp>
        <p:nvSpPr>
          <p:cNvPr id="18" name="Flecha izquierda 17"/>
          <p:cNvSpPr/>
          <p:nvPr/>
        </p:nvSpPr>
        <p:spPr>
          <a:xfrm rot="9015303">
            <a:off x="4066446" y="3944150"/>
            <a:ext cx="822960" cy="82296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33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6084306" y="3284848"/>
            <a:ext cx="449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https</a:t>
            </a:r>
            <a:r>
              <a:rPr lang="es-ES" sz="2400" b="1" dirty="0" smtClean="0"/>
              <a:t>://</a:t>
            </a:r>
            <a:r>
              <a:rPr lang="es-ES" sz="2400" b="1" dirty="0" err="1" smtClean="0"/>
              <a:t>classroom.github.com</a:t>
            </a:r>
            <a:endParaRPr lang="es-ES" sz="2400" b="1" dirty="0"/>
          </a:p>
        </p:txBody>
      </p:sp>
      <p:pic>
        <p:nvPicPr>
          <p:cNvPr id="3" name="Imagen 2" descr="Captura de pantalla 2017-05-15 a las 15.46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5992799" cy="3903633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5343716" y="2276872"/>
            <a:ext cx="1644676" cy="2810575"/>
            <a:chOff x="5343716" y="2276872"/>
            <a:chExt cx="1644676" cy="2810575"/>
          </a:xfrm>
        </p:grpSpPr>
        <p:cxnSp>
          <p:nvCxnSpPr>
            <p:cNvPr id="19" name="Conector recto de flecha 18"/>
            <p:cNvCxnSpPr/>
            <p:nvPr/>
          </p:nvCxnSpPr>
          <p:spPr>
            <a:xfrm flipH="1">
              <a:off x="5343716" y="2636912"/>
              <a:ext cx="1460532" cy="2450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6588224" y="2276872"/>
              <a:ext cx="400168" cy="21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07504" y="5733256"/>
            <a:ext cx="746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Tienes que indicarle a </a:t>
            </a:r>
            <a:r>
              <a:rPr lang="es-ES" b="1" dirty="0" err="1" smtClean="0">
                <a:solidFill>
                  <a:srgbClr val="FF0000"/>
                </a:solidFill>
              </a:rPr>
              <a:t>GitHub</a:t>
            </a:r>
            <a:r>
              <a:rPr lang="es-ES" b="1" dirty="0" smtClean="0">
                <a:solidFill>
                  <a:srgbClr val="FF0000"/>
                </a:solidFill>
              </a:rPr>
              <a:t> que le permita a </a:t>
            </a:r>
            <a:r>
              <a:rPr lang="es-ES" b="1" dirty="0" err="1" smtClean="0">
                <a:solidFill>
                  <a:srgbClr val="FF0000"/>
                </a:solidFill>
              </a:rPr>
              <a:t>Classroom</a:t>
            </a:r>
            <a:r>
              <a:rPr lang="es-ES" b="1" dirty="0" smtClean="0">
                <a:solidFill>
                  <a:srgbClr val="FF0000"/>
                </a:solidFill>
              </a:rPr>
              <a:t> el acceso a la organización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739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 rot="16200000">
            <a:off x="5658823" y="2880351"/>
            <a:ext cx="534480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00" b="1" dirty="0">
                <a:hlinkClick r:id="rId7"/>
              </a:rPr>
              <a:t>https://github.com/settings/</a:t>
            </a:r>
            <a:r>
              <a:rPr lang="es-ES" sz="1900" b="1" dirty="0" smtClean="0">
                <a:hlinkClick r:id="rId7"/>
              </a:rPr>
              <a:t>applications</a:t>
            </a:r>
            <a:endParaRPr lang="es-ES" sz="1900" b="1" dirty="0" smtClean="0"/>
          </a:p>
          <a:p>
            <a:r>
              <a:rPr lang="es-ES" sz="1900" b="1" dirty="0" err="1" smtClean="0"/>
              <a:t>Github</a:t>
            </a:r>
            <a:r>
              <a:rPr lang="es-ES" sz="1900" b="1" dirty="0" smtClean="0"/>
              <a:t> &gt; </a:t>
            </a:r>
            <a:r>
              <a:rPr lang="es-ES" sz="1900" b="1" dirty="0" err="1" smtClean="0"/>
              <a:t>profile</a:t>
            </a:r>
            <a:r>
              <a:rPr lang="es-ES" sz="1900" b="1" dirty="0" smtClean="0"/>
              <a:t> &gt; </a:t>
            </a:r>
            <a:r>
              <a:rPr lang="es-ES" sz="1900" b="1" dirty="0" err="1" smtClean="0"/>
              <a:t>Authorized</a:t>
            </a:r>
            <a:r>
              <a:rPr lang="es-ES" sz="1900" b="1" dirty="0" smtClean="0"/>
              <a:t> </a:t>
            </a:r>
            <a:r>
              <a:rPr lang="es-ES" sz="1900" b="1" dirty="0" err="1" smtClean="0"/>
              <a:t>Oauth</a:t>
            </a:r>
            <a:r>
              <a:rPr lang="es-ES" sz="1900" b="1" dirty="0" smtClean="0"/>
              <a:t> Apps</a:t>
            </a:r>
          </a:p>
          <a:p>
            <a:endParaRPr lang="es-ES" sz="1900" b="1" dirty="0"/>
          </a:p>
        </p:txBody>
      </p:sp>
      <p:pic>
        <p:nvPicPr>
          <p:cNvPr id="5" name="Imagen 4" descr="Captura de pantalla 2017-05-15 a las 15.53.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898798" cy="3808085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6012160" y="2132856"/>
            <a:ext cx="1644676" cy="2810575"/>
            <a:chOff x="5343716" y="2276872"/>
            <a:chExt cx="1644676" cy="2810575"/>
          </a:xfrm>
        </p:grpSpPr>
        <p:cxnSp>
          <p:nvCxnSpPr>
            <p:cNvPr id="18" name="Conector recto de flecha 17"/>
            <p:cNvCxnSpPr/>
            <p:nvPr/>
          </p:nvCxnSpPr>
          <p:spPr>
            <a:xfrm flipH="1">
              <a:off x="5343716" y="2636912"/>
              <a:ext cx="1460532" cy="2450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/>
            <p:cNvSpPr txBox="1"/>
            <p:nvPr/>
          </p:nvSpPr>
          <p:spPr>
            <a:xfrm>
              <a:off x="6588224" y="2276872"/>
              <a:ext cx="400168" cy="21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Click</a:t>
              </a:r>
              <a:r>
                <a:rPr lang="es-ES" dirty="0" smtClean="0"/>
                <a:t>!</a:t>
              </a:r>
              <a:endParaRPr lang="es-ES" dirty="0"/>
            </a:p>
          </p:txBody>
        </p:sp>
      </p:grpSp>
      <p:sp>
        <p:nvSpPr>
          <p:cNvPr id="6" name="CuadroTexto 5"/>
          <p:cNvSpPr txBox="1"/>
          <p:nvPr/>
        </p:nvSpPr>
        <p:spPr>
          <a:xfrm>
            <a:off x="395536" y="5661248"/>
            <a:ext cx="6132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 la configuración de tu cuenta dale permiso a </a:t>
            </a:r>
            <a:r>
              <a:rPr lang="es-ES" dirty="0" err="1" smtClean="0"/>
              <a:t>Classroom</a:t>
            </a:r>
            <a:r>
              <a:rPr lang="es-ES" dirty="0" smtClean="0"/>
              <a:t> para acceder a</a:t>
            </a:r>
          </a:p>
          <a:p>
            <a:r>
              <a:rPr lang="es-ES" dirty="0" smtClean="0"/>
              <a:t> la organización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712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187624" y="1052736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 un aula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Captura de pantalla 2017-05-15 a las 16.00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2600130" cy="3395464"/>
          </a:xfrm>
          <a:prstGeom prst="rect">
            <a:avLst/>
          </a:prstGeom>
        </p:spPr>
      </p:pic>
      <p:pic>
        <p:nvPicPr>
          <p:cNvPr id="4" name="Imagen 3" descr="Captura de pantalla 2017-05-15 a las 16.02.5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3561799" cy="2550137"/>
          </a:xfrm>
          <a:prstGeom prst="rect">
            <a:avLst/>
          </a:prstGeom>
        </p:spPr>
      </p:pic>
      <p:pic>
        <p:nvPicPr>
          <p:cNvPr id="7" name="Imagen 6" descr="Captura de pantalla 2017-05-15 a las 16.03.1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3904545" cy="1944216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>
            <a:off x="1763688" y="4293096"/>
            <a:ext cx="432048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V="1">
            <a:off x="5076056" y="2924944"/>
            <a:ext cx="432048" cy="1080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79512" y="5877272"/>
            <a:ext cx="7240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Ahora podemos añadir a otros profesores y crear nuevas asignaciones para los alumnos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275856" y="2132856"/>
            <a:ext cx="2430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Nuestra aula ha sido creada</a:t>
            </a:r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1835696" y="2420888"/>
            <a:ext cx="1512168" cy="12241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H="1" flipV="1">
            <a:off x="7596336" y="3501008"/>
            <a:ext cx="288032" cy="792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740352" y="4437112"/>
            <a:ext cx="6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r>
              <a:rPr lang="es-ES" dirty="0" smtClean="0"/>
              <a:t>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464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033649" y="2621957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800" b="1" dirty="0" err="1" smtClean="0"/>
              <a:t>GitHub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ClassRoom</a:t>
            </a:r>
            <a:endParaRPr lang="es-ES" sz="28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13.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7092280" cy="414660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87624" y="5877272"/>
            <a:ext cx="4496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Las asignaciones pueden ser individuales o en equipo</a:t>
            </a:r>
            <a:endParaRPr lang="es-ES" dirty="0"/>
          </a:p>
        </p:txBody>
      </p:sp>
      <p:sp>
        <p:nvSpPr>
          <p:cNvPr id="12" name="Shape 97"/>
          <p:cNvSpPr txBox="1"/>
          <p:nvPr/>
        </p:nvSpPr>
        <p:spPr>
          <a:xfrm>
            <a:off x="1187624" y="1052736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Creando asignaciones en el aula</a:t>
            </a:r>
          </a:p>
        </p:txBody>
      </p:sp>
    </p:spTree>
    <p:extLst>
      <p:ext uri="{BB962C8B-B14F-4D97-AF65-F5344CB8AC3E}">
        <p14:creationId xmlns:p14="http://schemas.microsoft.com/office/powerpoint/2010/main" val="158639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21.5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5832648" cy="4468610"/>
          </a:xfrm>
          <a:prstGeom prst="rect">
            <a:avLst/>
          </a:prstGeom>
        </p:spPr>
      </p:pic>
      <p:sp>
        <p:nvSpPr>
          <p:cNvPr id="10" name="Shape 97"/>
          <p:cNvSpPr txBox="1"/>
          <p:nvPr/>
        </p:nvSpPr>
        <p:spPr>
          <a:xfrm>
            <a:off x="111561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Creando una asignación en equipo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419872" y="2420888"/>
            <a:ext cx="3672408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7092280" y="2132856"/>
            <a:ext cx="1521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Titulo de la tarea</a:t>
            </a:r>
            <a:endParaRPr lang="es-ES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3275856" y="4221088"/>
            <a:ext cx="3672408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6948264" y="3717032"/>
            <a:ext cx="17414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Prefiero darles </a:t>
            </a:r>
          </a:p>
          <a:p>
            <a:r>
              <a:rPr lang="es-ES" dirty="0" smtClean="0"/>
              <a:t>A los estudiantes</a:t>
            </a:r>
          </a:p>
          <a:p>
            <a:r>
              <a:rPr lang="es-ES" dirty="0" smtClean="0"/>
              <a:t>Permisos de </a:t>
            </a:r>
          </a:p>
          <a:p>
            <a:r>
              <a:rPr lang="es-ES" dirty="0" smtClean="0"/>
              <a:t>Administración</a:t>
            </a:r>
          </a:p>
          <a:p>
            <a:r>
              <a:rPr lang="es-ES" dirty="0" smtClean="0"/>
              <a:t>Sobre el repositorio</a:t>
            </a:r>
          </a:p>
          <a:p>
            <a:r>
              <a:rPr lang="es-ES" dirty="0" smtClean="0"/>
              <a:t>Que se les creará</a:t>
            </a:r>
          </a:p>
          <a:p>
            <a:endParaRPr lang="es-ES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3203848" y="5589240"/>
            <a:ext cx="3744416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948264" y="5301208"/>
            <a:ext cx="172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Repo con el código </a:t>
            </a:r>
          </a:p>
          <a:p>
            <a:r>
              <a:rPr lang="es-ES" dirty="0" smtClean="0"/>
              <a:t>de partida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038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5" y="1196752"/>
            <a:ext cx="378042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5.12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6552728" cy="483119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876256" y="2636912"/>
            <a:ext cx="20282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Las</a:t>
            </a:r>
          </a:p>
          <a:p>
            <a:r>
              <a:rPr lang="es-ES" sz="2400" dirty="0" smtClean="0"/>
              <a:t>Asignaciones </a:t>
            </a:r>
          </a:p>
          <a:p>
            <a:r>
              <a:rPr lang="es-ES" sz="2400" dirty="0" smtClean="0"/>
              <a:t>Tienen una</a:t>
            </a:r>
          </a:p>
          <a:p>
            <a:r>
              <a:rPr lang="es-ES" sz="2400" dirty="0" smtClean="0"/>
              <a:t>URL </a:t>
            </a:r>
          </a:p>
          <a:p>
            <a:r>
              <a:rPr lang="es-ES" sz="2400" dirty="0" smtClean="0"/>
              <a:t>asociada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5076056" y="3429000"/>
            <a:ext cx="1944216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4716016" y="3789040"/>
            <a:ext cx="2232248" cy="1728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4716016" y="3789040"/>
            <a:ext cx="2232248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6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107504" y="1196752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Publicamos la URL de la asignación en el Campus Virtual</a:t>
            </a:r>
          </a:p>
        </p:txBody>
      </p:sp>
      <p:pic>
        <p:nvPicPr>
          <p:cNvPr id="3" name="Imagen 2" descr="Captura de pantalla 2017-05-15 a las 17.05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715501"/>
            <a:ext cx="6444208" cy="401775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644008" y="5085184"/>
            <a:ext cx="4176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Publicamos el enlace que provee </a:t>
            </a:r>
            <a:r>
              <a:rPr lang="es-ES" dirty="0" err="1" smtClean="0"/>
              <a:t>Classroom</a:t>
            </a:r>
            <a:endParaRPr lang="es-ES" dirty="0" smtClean="0"/>
          </a:p>
          <a:p>
            <a:r>
              <a:rPr lang="es-ES" dirty="0" smtClean="0"/>
              <a:t>En el aula virtual de la asignatura </a:t>
            </a:r>
          </a:p>
          <a:p>
            <a:endParaRPr lang="es-ES" dirty="0"/>
          </a:p>
        </p:txBody>
      </p:sp>
      <p:pic>
        <p:nvPicPr>
          <p:cNvPr id="9" name="Imagen 8" descr="Captura de pantalla 2017-05-15 a las 17.06.0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16832"/>
            <a:ext cx="5003340" cy="2160240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4211960" y="4869160"/>
            <a:ext cx="432048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V="1">
            <a:off x="6444208" y="3140968"/>
            <a:ext cx="144016" cy="19442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CuadroTexto 4"/>
          <p:cNvSpPr txBox="1"/>
          <p:nvPr/>
        </p:nvSpPr>
        <p:spPr>
          <a:xfrm>
            <a:off x="251520" y="1628800"/>
            <a:ext cx="86409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10000"/>
              <a:buFont typeface="Arial"/>
              <a:buChar char="•"/>
            </a:pPr>
            <a:r>
              <a:rPr lang="es-ES" sz="1900" dirty="0" smtClean="0"/>
              <a:t>Tan pronto el alumno hace </a:t>
            </a:r>
            <a:r>
              <a:rPr lang="es-ES" sz="1900" dirty="0" err="1" smtClean="0">
                <a:solidFill>
                  <a:srgbClr val="FF0000"/>
                </a:solidFill>
              </a:rPr>
              <a:t>click</a:t>
            </a:r>
            <a:r>
              <a:rPr lang="es-ES" sz="1900" dirty="0" smtClean="0">
                <a:solidFill>
                  <a:srgbClr val="FF0000"/>
                </a:solidFill>
              </a:rPr>
              <a:t> </a:t>
            </a:r>
            <a:r>
              <a:rPr lang="es-ES" sz="1900" dirty="0" smtClean="0"/>
              <a:t>en el enlace publicado en el campus virtual  se le lleva a una página en la que se le pide aceptar la asignación</a:t>
            </a:r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1900" dirty="0" smtClean="0"/>
              <a:t>Si acepta por primera vez es automáticamente añadido como miembro a la organización de la asignatura</a:t>
            </a:r>
          </a:p>
        </p:txBody>
      </p:sp>
      <p:sp>
        <p:nvSpPr>
          <p:cNvPr id="13" name="Shape 97"/>
          <p:cNvSpPr txBox="1"/>
          <p:nvPr/>
        </p:nvSpPr>
        <p:spPr>
          <a:xfrm>
            <a:off x="755576" y="1124744"/>
            <a:ext cx="7560840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Vista de un alumno aceptando una asignación</a:t>
            </a:r>
          </a:p>
        </p:txBody>
      </p:sp>
      <p:pic>
        <p:nvPicPr>
          <p:cNvPr id="2" name="Imagen 1" descr="Captura de pantalla 2017-05-15 a las 17.37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24944"/>
            <a:ext cx="5184576" cy="3120911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H="1">
            <a:off x="2267744" y="1988840"/>
            <a:ext cx="1512168" cy="1800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8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-27384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CuadroTexto 4"/>
          <p:cNvSpPr txBox="1"/>
          <p:nvPr/>
        </p:nvSpPr>
        <p:spPr>
          <a:xfrm>
            <a:off x="251520" y="1844824"/>
            <a:ext cx="835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 smtClean="0"/>
              <a:t>Si la asignación fue configurada como tarea de equipo y es la primera vez que esto ocurre:</a:t>
            </a:r>
          </a:p>
          <a:p>
            <a:pPr marL="285750" lvl="6" indent="-285750">
              <a:buSzPct val="110000"/>
              <a:buFont typeface="Arial"/>
              <a:buChar char="•"/>
            </a:pPr>
            <a:r>
              <a:rPr lang="es-ES" sz="2000" dirty="0" smtClean="0"/>
              <a:t>El primer alumno crea el equipo y le da nombre</a:t>
            </a:r>
          </a:p>
          <a:p>
            <a:pPr marL="285750" lvl="6" indent="-285750">
              <a:buSzPct val="110000"/>
              <a:buFont typeface="Arial"/>
              <a:buChar char="•"/>
            </a:pPr>
            <a:r>
              <a:rPr lang="es-ES" sz="2000" dirty="0" smtClean="0"/>
              <a:t>Los restantes miembros que lleguen después se unen a ese equipo</a:t>
            </a:r>
          </a:p>
        </p:txBody>
      </p:sp>
      <p:sp>
        <p:nvSpPr>
          <p:cNvPr id="13" name="Shape 97"/>
          <p:cNvSpPr txBox="1"/>
          <p:nvPr/>
        </p:nvSpPr>
        <p:spPr>
          <a:xfrm>
            <a:off x="1115616" y="1124744"/>
            <a:ext cx="6704844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Alumno aceptando una asignación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3501008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6" indent="-285750">
              <a:buSzPct val="110000"/>
              <a:buFont typeface="Arial"/>
              <a:buChar char="•"/>
            </a:pPr>
            <a:endParaRPr lang="es-ES" sz="2000" dirty="0"/>
          </a:p>
          <a:p>
            <a:pPr lvl="6">
              <a:buSzPct val="110000"/>
            </a:pPr>
            <a:endParaRPr lang="es-ES" sz="2000" dirty="0"/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/>
              <a:t>Los profesores siempre pueden cambiar los equipos, añadir y/o suprimir miembros a a la </a:t>
            </a:r>
            <a:r>
              <a:rPr lang="es-ES" sz="2000" dirty="0" smtClean="0"/>
              <a:t>organización, </a:t>
            </a:r>
            <a:r>
              <a:rPr lang="es-ES" sz="2000" dirty="0"/>
              <a:t>a los </a:t>
            </a:r>
            <a:r>
              <a:rPr lang="es-ES" sz="2000" dirty="0" smtClean="0"/>
              <a:t>equipos, etc.</a:t>
            </a:r>
            <a:endParaRPr lang="es-ES" sz="2000" dirty="0"/>
          </a:p>
          <a:p>
            <a:pPr marL="285750" indent="-285750">
              <a:buSzPct val="110000"/>
              <a:buFont typeface="Arial"/>
              <a:buChar char="•"/>
            </a:pPr>
            <a:r>
              <a:rPr lang="es-ES" sz="2000" dirty="0"/>
              <a:t>Cuando se crea un asignación es posible reutilizar un anterior conjunto de equipos o crear uno nuevo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5675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-17140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n 2" descr="Captura de pantalla 2017-05-15 a las 16.14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7312588" cy="4590121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2411760" y="3212976"/>
            <a:ext cx="3384376" cy="2520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07504" y="5733256"/>
            <a:ext cx="6789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cada equipo se crea un repositorio que es clonado a partir del que el profesor </a:t>
            </a:r>
          </a:p>
          <a:p>
            <a:r>
              <a:rPr lang="es-ES" dirty="0" smtClean="0"/>
              <a:t>Estableció en la asignación</a:t>
            </a:r>
            <a:endParaRPr lang="es-ES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2627784" y="3717032"/>
            <a:ext cx="3168352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 rot="16200000">
            <a:off x="-1217546" y="3889954"/>
            <a:ext cx="31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Vista del profesor de una asignación </a:t>
            </a:r>
            <a:endParaRPr lang="es-ES" dirty="0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899592" y="1556792"/>
            <a:ext cx="129614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07504" y="1340768"/>
            <a:ext cx="10430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Nombre </a:t>
            </a:r>
          </a:p>
          <a:p>
            <a:r>
              <a:rPr lang="es-ES" dirty="0" smtClean="0"/>
              <a:t>De la </a:t>
            </a:r>
          </a:p>
          <a:p>
            <a:r>
              <a:rPr lang="es-ES" dirty="0" smtClean="0"/>
              <a:t>asignación</a:t>
            </a:r>
            <a:endParaRPr lang="es-ES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3635896" y="1268760"/>
            <a:ext cx="2263749" cy="360040"/>
            <a:chOff x="3635896" y="1268760"/>
            <a:chExt cx="2263749" cy="360040"/>
          </a:xfrm>
        </p:grpSpPr>
        <p:cxnSp>
          <p:nvCxnSpPr>
            <p:cNvPr id="22" name="Conector recto de flecha 21"/>
            <p:cNvCxnSpPr/>
            <p:nvPr/>
          </p:nvCxnSpPr>
          <p:spPr>
            <a:xfrm flipH="1">
              <a:off x="3635896" y="1556792"/>
              <a:ext cx="792089" cy="720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4067944" y="1268760"/>
              <a:ext cx="1831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Conjunto de equipos</a:t>
              </a:r>
              <a:endParaRPr lang="es-ES" dirty="0"/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5580112" y="1844824"/>
            <a:ext cx="2293555" cy="360040"/>
            <a:chOff x="3635896" y="1268760"/>
            <a:chExt cx="2293555" cy="360040"/>
          </a:xfrm>
        </p:grpSpPr>
        <p:cxnSp>
          <p:nvCxnSpPr>
            <p:cNvPr id="30" name="Conector recto de flecha 29"/>
            <p:cNvCxnSpPr/>
            <p:nvPr/>
          </p:nvCxnSpPr>
          <p:spPr>
            <a:xfrm flipH="1">
              <a:off x="3635896" y="1556792"/>
              <a:ext cx="792089" cy="720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/>
            <p:cNvSpPr txBox="1"/>
            <p:nvPr/>
          </p:nvSpPr>
          <p:spPr>
            <a:xfrm>
              <a:off x="4067944" y="1268760"/>
              <a:ext cx="1861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Link de la asignación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97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1 a las 20.23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5904656" cy="46594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32240" y="2636912"/>
            <a:ext cx="16417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Podemos tener </a:t>
            </a:r>
          </a:p>
          <a:p>
            <a:r>
              <a:rPr lang="es-ES" dirty="0" smtClean="0"/>
              <a:t>tantas aulas como</a:t>
            </a:r>
          </a:p>
          <a:p>
            <a:r>
              <a:rPr lang="es-ES" dirty="0" smtClean="0"/>
              <a:t> necesitemos</a:t>
            </a:r>
            <a:endParaRPr lang="es-ES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5508104" y="1772816"/>
            <a:ext cx="2821174" cy="1944216"/>
            <a:chOff x="3347864" y="1268760"/>
            <a:chExt cx="2821174" cy="1944216"/>
          </a:xfrm>
        </p:grpSpPr>
        <p:cxnSp>
          <p:nvCxnSpPr>
            <p:cNvPr id="12" name="Conector recto de flecha 11"/>
            <p:cNvCxnSpPr/>
            <p:nvPr/>
          </p:nvCxnSpPr>
          <p:spPr>
            <a:xfrm flipH="1">
              <a:off x="3347864" y="1700808"/>
              <a:ext cx="1224136" cy="1512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/>
            <p:cNvSpPr txBox="1"/>
            <p:nvPr/>
          </p:nvSpPr>
          <p:spPr>
            <a:xfrm>
              <a:off x="4067944" y="1268760"/>
              <a:ext cx="21010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Nº de asignaciones</a:t>
              </a:r>
            </a:p>
            <a:p>
              <a:r>
                <a:rPr lang="es-ES" dirty="0" smtClean="0"/>
                <a:t>individuales y de equipo</a:t>
              </a:r>
            </a:p>
            <a:p>
              <a:r>
                <a:rPr lang="es-ES" dirty="0" smtClean="0"/>
                <a:t>En el aula</a:t>
              </a:r>
              <a:endParaRPr lang="es-ES" dirty="0"/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2267744" y="4005064"/>
            <a:ext cx="6690086" cy="1080120"/>
            <a:chOff x="107504" y="1268760"/>
            <a:chExt cx="6690086" cy="1080120"/>
          </a:xfrm>
        </p:grpSpPr>
        <p:cxnSp>
          <p:nvCxnSpPr>
            <p:cNvPr id="19" name="Conector recto de flecha 18"/>
            <p:cNvCxnSpPr/>
            <p:nvPr/>
          </p:nvCxnSpPr>
          <p:spPr>
            <a:xfrm flipH="1">
              <a:off x="107504" y="1700808"/>
              <a:ext cx="4464496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067944" y="1268760"/>
              <a:ext cx="27296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El nombre del aula </a:t>
              </a:r>
              <a:r>
                <a:rPr lang="es-ES" dirty="0" err="1" smtClean="0"/>
                <a:t>classroom</a:t>
              </a:r>
              <a:r>
                <a:rPr lang="es-ES" dirty="0" smtClean="0"/>
                <a:t> </a:t>
              </a:r>
            </a:p>
            <a:p>
              <a:r>
                <a:rPr lang="es-ES" dirty="0" smtClean="0"/>
                <a:t>Lo hago coincidir con el nombre</a:t>
              </a:r>
            </a:p>
            <a:p>
              <a:r>
                <a:rPr lang="es-ES" dirty="0" smtClean="0"/>
                <a:t>De la organización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6372200" y="1124744"/>
            <a:ext cx="214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smtClean="0"/>
              <a:t>Vista del profesor </a:t>
            </a:r>
          </a:p>
          <a:p>
            <a:r>
              <a:rPr lang="es-ES" sz="1800" b="1" dirty="0" smtClean="0"/>
              <a:t>de las aulas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399883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4.44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6408712" cy="432890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32240" y="2708920"/>
            <a:ext cx="22760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/>
              <a:t>Los alumnos</a:t>
            </a:r>
          </a:p>
          <a:p>
            <a:r>
              <a:rPr lang="es-ES" sz="1800" dirty="0" smtClean="0"/>
              <a:t>Trabajan </a:t>
            </a:r>
          </a:p>
          <a:p>
            <a:r>
              <a:rPr lang="es-ES" sz="1800" dirty="0" smtClean="0"/>
              <a:t>dentro</a:t>
            </a:r>
          </a:p>
          <a:p>
            <a:r>
              <a:rPr lang="es-ES" sz="1800" dirty="0" smtClean="0"/>
              <a:t>De la organización.</a:t>
            </a:r>
          </a:p>
          <a:p>
            <a:r>
              <a:rPr lang="es-ES" sz="1800" dirty="0" smtClean="0"/>
              <a:t>Todos los trabajos</a:t>
            </a:r>
          </a:p>
          <a:p>
            <a:r>
              <a:rPr lang="es-ES" sz="1800" dirty="0" smtClean="0"/>
              <a:t>Del curso en un sitio</a:t>
            </a:r>
          </a:p>
          <a:p>
            <a:endParaRPr lang="es-ES" sz="1800" dirty="0"/>
          </a:p>
          <a:p>
            <a:r>
              <a:rPr lang="es-ES" sz="1800" dirty="0" smtClean="0"/>
              <a:t>Podemos controlar</a:t>
            </a:r>
          </a:p>
          <a:p>
            <a:r>
              <a:rPr lang="es-ES" sz="1800" dirty="0" smtClean="0"/>
              <a:t>Quien hizo qué</a:t>
            </a:r>
          </a:p>
          <a:p>
            <a:r>
              <a:rPr lang="es-ES" sz="1800" dirty="0" smtClean="0"/>
              <a:t>Con gran </a:t>
            </a:r>
          </a:p>
          <a:p>
            <a:r>
              <a:rPr lang="es-ES" sz="1800" dirty="0" smtClean="0"/>
              <a:t>detalle </a:t>
            </a:r>
            <a:endParaRPr lang="es-ES" sz="1800" dirty="0"/>
          </a:p>
        </p:txBody>
      </p:sp>
      <p:sp>
        <p:nvSpPr>
          <p:cNvPr id="97" name="Shape 97"/>
          <p:cNvSpPr txBox="1"/>
          <p:nvPr/>
        </p:nvSpPr>
        <p:spPr>
          <a:xfrm>
            <a:off x="1115616" y="1052736"/>
            <a:ext cx="6768752" cy="504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dirty="0" smtClean="0"/>
              <a:t>Vista del profesor de la Organización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4067944" y="1772816"/>
            <a:ext cx="4999642" cy="648072"/>
            <a:chOff x="1907704" y="1268760"/>
            <a:chExt cx="4999642" cy="648072"/>
          </a:xfrm>
        </p:grpSpPr>
        <p:cxnSp>
          <p:nvCxnSpPr>
            <p:cNvPr id="12" name="Conector recto de flecha 11"/>
            <p:cNvCxnSpPr/>
            <p:nvPr/>
          </p:nvCxnSpPr>
          <p:spPr>
            <a:xfrm flipH="1">
              <a:off x="1907704" y="1556792"/>
              <a:ext cx="2664296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/>
            <p:cNvSpPr txBox="1"/>
            <p:nvPr/>
          </p:nvSpPr>
          <p:spPr>
            <a:xfrm>
              <a:off x="4067944" y="1268760"/>
              <a:ext cx="2839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Configuración de la Organización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179512" y="2636912"/>
            <a:ext cx="920444" cy="648071"/>
            <a:chOff x="179512" y="2636912"/>
            <a:chExt cx="920444" cy="648071"/>
          </a:xfrm>
        </p:grpSpPr>
        <p:sp>
          <p:nvSpPr>
            <p:cNvPr id="17" name="Abrir llave 16"/>
            <p:cNvSpPr/>
            <p:nvPr/>
          </p:nvSpPr>
          <p:spPr>
            <a:xfrm rot="5400000">
              <a:off x="488959" y="2802342"/>
              <a:ext cx="300277" cy="665005"/>
            </a:xfrm>
            <a:prstGeom prst="leftBrac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79512" y="2636912"/>
              <a:ext cx="920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asignación</a:t>
              </a:r>
              <a:endParaRPr lang="es-ES" sz="1200" dirty="0"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755576" y="2564904"/>
            <a:ext cx="1800201" cy="648071"/>
            <a:chOff x="179512" y="2636912"/>
            <a:chExt cx="792088" cy="648071"/>
          </a:xfrm>
        </p:grpSpPr>
        <p:sp>
          <p:nvSpPr>
            <p:cNvPr id="22" name="Abrir llave 21"/>
            <p:cNvSpPr/>
            <p:nvPr/>
          </p:nvSpPr>
          <p:spPr>
            <a:xfrm rot="5400000">
              <a:off x="488959" y="2802342"/>
              <a:ext cx="300277" cy="665005"/>
            </a:xfrm>
            <a:prstGeom prst="leftBrac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179512" y="2636912"/>
              <a:ext cx="81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 </a:t>
              </a:r>
            </a:p>
            <a:p>
              <a:endParaRPr lang="es-ES" sz="1200" dirty="0"/>
            </a:p>
          </p:txBody>
        </p:sp>
      </p:grpSp>
      <p:sp>
        <p:nvSpPr>
          <p:cNvPr id="10" name="CuadroTexto 9"/>
          <p:cNvSpPr txBox="1"/>
          <p:nvPr/>
        </p:nvSpPr>
        <p:spPr>
          <a:xfrm>
            <a:off x="1475656" y="2564904"/>
            <a:ext cx="66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Equipo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6855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467544" y="692696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dirty="0" err="1" smtClean="0"/>
              <a:t>GitHub</a:t>
            </a:r>
            <a:r>
              <a:rPr lang="es-ES" sz="2400" dirty="0" smtClean="0"/>
              <a:t> </a:t>
            </a:r>
            <a:r>
              <a:rPr lang="es-ES" sz="2400" dirty="0" err="1" smtClean="0"/>
              <a:t>Organizations</a:t>
            </a:r>
            <a:endParaRPr lang="es-ES" sz="2400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0"/>
            <a:chOff x="-7375" y="0"/>
            <a:chExt cx="9155051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5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323528" y="119675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/>
              <a:t>Cada Alumno una web, cada Repo una web, cada Organización una web</a:t>
            </a:r>
          </a:p>
        </p:txBody>
      </p:sp>
      <p:pic>
        <p:nvPicPr>
          <p:cNvPr id="4" name="Imagen 3" descr="Captura de pantalla 2017-05-15 a las 18.10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7272808" cy="42072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19672" y="5949280"/>
            <a:ext cx="5504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Ejemplo de alumna: </a:t>
            </a:r>
            <a:r>
              <a:rPr lang="es-ES" dirty="0">
                <a:hlinkClick r:id="rId7"/>
              </a:rPr>
              <a:t>https://mdbgalvan.github.io</a:t>
            </a:r>
            <a:r>
              <a:rPr lang="es-ES" dirty="0" smtClean="0">
                <a:hlinkClick r:id="rId7"/>
              </a:rPr>
              <a:t>/</a:t>
            </a:r>
            <a:r>
              <a:rPr lang="es-ES" dirty="0" smtClean="0"/>
              <a:t>   Curso 2013/2014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191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395536" y="620688"/>
            <a:ext cx="862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>
                <a:hlinkClick r:id="rId4"/>
              </a:rPr>
              <a:t>https</a:t>
            </a:r>
            <a:r>
              <a:rPr lang="es-ES" sz="1800" b="1" dirty="0">
                <a:hlinkClick r:id="rId4"/>
              </a:rPr>
              <a:t>://</a:t>
            </a:r>
            <a:r>
              <a:rPr lang="es-ES" sz="1800" b="1" dirty="0" err="1">
                <a:hlinkClick r:id="rId4"/>
              </a:rPr>
              <a:t>help.github.com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articles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applying-for-an-academic-research-discount</a:t>
            </a:r>
            <a:r>
              <a:rPr lang="es-ES" sz="1800" b="1" dirty="0">
                <a:hlinkClick r:id="rId4"/>
              </a:rPr>
              <a:t>/</a:t>
            </a:r>
            <a:endParaRPr lang="es-ES" sz="18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Captura de pantalla 2018-11-29 a las 14.43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7452320" cy="46253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158333" y="260648"/>
            <a:ext cx="1950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s-ES" b="1" dirty="0" err="1" smtClean="0"/>
              <a:t>Academic</a:t>
            </a:r>
            <a:r>
              <a:rPr lang="es-ES" b="1" dirty="0" smtClean="0"/>
              <a:t> </a:t>
            </a:r>
            <a:r>
              <a:rPr lang="es-ES" b="1" dirty="0" err="1" smtClean="0"/>
              <a:t>Discounts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6898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-83713" y="332656"/>
            <a:ext cx="926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>
                <a:hlinkClick r:id="rId4"/>
              </a:rPr>
              <a:t>https</a:t>
            </a:r>
            <a:r>
              <a:rPr lang="es-ES" sz="1800" b="1" dirty="0">
                <a:hlinkClick r:id="rId4"/>
              </a:rPr>
              <a:t>://</a:t>
            </a:r>
            <a:r>
              <a:rPr lang="es-ES" sz="1800" b="1" dirty="0" err="1">
                <a:hlinkClick r:id="rId4"/>
              </a:rPr>
              <a:t>help.github.com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articles</a:t>
            </a:r>
            <a:r>
              <a:rPr lang="es-ES" sz="1800" b="1" dirty="0">
                <a:hlinkClick r:id="rId4"/>
              </a:rPr>
              <a:t>/</a:t>
            </a:r>
            <a:r>
              <a:rPr lang="es-ES" sz="1800" b="1" dirty="0" err="1">
                <a:hlinkClick r:id="rId4"/>
              </a:rPr>
              <a:t>github</a:t>
            </a:r>
            <a:r>
              <a:rPr lang="es-ES" sz="1800" b="1" dirty="0">
                <a:hlinkClick r:id="rId4"/>
              </a:rPr>
              <a:t>-s-</a:t>
            </a:r>
            <a:r>
              <a:rPr lang="es-ES" sz="1800" b="1" dirty="0" err="1">
                <a:hlinkClick r:id="rId4"/>
              </a:rPr>
              <a:t>billing</a:t>
            </a:r>
            <a:r>
              <a:rPr lang="es-ES" sz="1800" b="1" dirty="0">
                <a:hlinkClick r:id="rId4"/>
              </a:rPr>
              <a:t>-</a:t>
            </a:r>
            <a:r>
              <a:rPr lang="es-ES" sz="1800" b="1" dirty="0" err="1">
                <a:hlinkClick r:id="rId4"/>
              </a:rPr>
              <a:t>plans</a:t>
            </a:r>
            <a:r>
              <a:rPr lang="es-ES" sz="1800" b="1" dirty="0">
                <a:hlinkClick r:id="rId4"/>
              </a:rPr>
              <a:t>/#</a:t>
            </a:r>
            <a:r>
              <a:rPr lang="es-ES" sz="1800" b="1" dirty="0" err="1">
                <a:hlinkClick r:id="rId4"/>
              </a:rPr>
              <a:t>team</a:t>
            </a:r>
            <a:r>
              <a:rPr lang="es-ES" sz="1800" b="1" dirty="0">
                <a:hlinkClick r:id="rId4"/>
              </a:rPr>
              <a:t>-plan-</a:t>
            </a:r>
            <a:r>
              <a:rPr lang="es-ES" sz="1800" b="1" dirty="0" err="1">
                <a:hlinkClick r:id="rId4"/>
              </a:rPr>
              <a:t>for</a:t>
            </a:r>
            <a:r>
              <a:rPr lang="es-ES" sz="1800" b="1" dirty="0">
                <a:hlinkClick r:id="rId4"/>
              </a:rPr>
              <a:t>-</a:t>
            </a:r>
            <a:r>
              <a:rPr lang="es-ES" sz="1800" b="1" dirty="0" err="1">
                <a:hlinkClick r:id="rId4"/>
              </a:rPr>
              <a:t>organizations</a:t>
            </a:r>
            <a:endParaRPr lang="es-ES" sz="18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Captura de pantalla 2018-11-29 a las 14.4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" y="1268760"/>
            <a:ext cx="9144000" cy="4268645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395536" y="48691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84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8-11-29 a las 15.04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4" y="3573016"/>
            <a:ext cx="9144000" cy="2104986"/>
          </a:xfrm>
          <a:prstGeom prst="rect">
            <a:avLst/>
          </a:prstGeom>
        </p:spPr>
      </p:pic>
      <p:sp>
        <p:nvSpPr>
          <p:cNvPr id="97" name="Shape 97"/>
          <p:cNvSpPr txBox="1"/>
          <p:nvPr/>
        </p:nvSpPr>
        <p:spPr>
          <a:xfrm>
            <a:off x="827584" y="260648"/>
            <a:ext cx="7704856" cy="3600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100000"/>
            </a:pPr>
            <a:r>
              <a:rPr lang="es-ES" sz="2400" dirty="0" smtClean="0">
                <a:solidFill>
                  <a:schemeClr val="tx1"/>
                </a:solidFill>
              </a:rPr>
              <a:t>Problemas de </a:t>
            </a:r>
            <a:r>
              <a:rPr lang="es-ES" sz="2400" dirty="0">
                <a:solidFill>
                  <a:schemeClr val="tx1"/>
                </a:solidFill>
              </a:rPr>
              <a:t>A</a:t>
            </a:r>
            <a:r>
              <a:rPr lang="es-ES" sz="2400" dirty="0" smtClean="0">
                <a:solidFill>
                  <a:schemeClr val="tx1"/>
                </a:solidFill>
              </a:rPr>
              <a:t>lgunos LMS (</a:t>
            </a:r>
            <a:r>
              <a:rPr lang="es-ES" sz="2400" dirty="0" err="1" smtClean="0">
                <a:solidFill>
                  <a:schemeClr val="tx1"/>
                </a:solidFill>
              </a:rPr>
              <a:t>Moodle</a:t>
            </a:r>
            <a:r>
              <a:rPr lang="es-ES" sz="2400" dirty="0" smtClean="0">
                <a:solidFill>
                  <a:schemeClr val="tx1"/>
                </a:solidFill>
              </a:rPr>
              <a:t> principalmente</a:t>
            </a:r>
            <a:r>
              <a:rPr lang="es-ES" sz="2400" dirty="0" smtClean="0">
                <a:solidFill>
                  <a:schemeClr val="tx1"/>
                </a:solidFill>
              </a:rPr>
              <a:t>)</a:t>
            </a:r>
            <a:r>
              <a:rPr lang="es-ES" sz="2400" dirty="0" smtClean="0">
                <a:solidFill>
                  <a:schemeClr val="tx1"/>
                </a:solidFill>
              </a:rPr>
              <a:t>  </a:t>
            </a:r>
            <a:endParaRPr lang="es-ES" sz="2400" dirty="0" smtClean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39552" y="1124744"/>
            <a:ext cx="76610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Sufrimos mucho cuando la red va lenta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</a:t>
            </a:r>
            <a:r>
              <a:rPr lang="es-ES" dirty="0" smtClean="0"/>
              <a:t>ía poder hacer múltiples cambios en local y subirlos cuando la red esté disponible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Debería poder recuperar versiones anteriores de ficheros, tareas, cursos, etc.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Debería permitir formas mas ricas  de colaboración entre los agentes: 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entre profesores, 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entre profesores y alumnos, 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entre alumnos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No funciona actualmente como servicio web de manera que se puedan automatizar tareas</a:t>
            </a:r>
            <a:br>
              <a:rPr lang="es-ES" dirty="0" smtClean="0"/>
            </a:br>
            <a:r>
              <a:rPr lang="es-ES" dirty="0" smtClean="0"/>
              <a:t>complejas</a:t>
            </a:r>
          </a:p>
          <a:p>
            <a:pPr marL="285750" lvl="1" indent="-285750">
              <a:buFont typeface="Arial"/>
              <a:buChar char="•"/>
            </a:pPr>
            <a:r>
              <a:rPr lang="es-ES" dirty="0" smtClean="0"/>
              <a:t>El manejo de grupos y agrupaciones es </a:t>
            </a:r>
            <a:r>
              <a:rPr lang="es-ES" smtClean="0"/>
              <a:t>poco flexible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05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Solicitamos repositorios privados a 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Imagen 9" descr="Captura de pantalla 2017-05-11 a las 20.19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9903"/>
            <a:ext cx="9144000" cy="321933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403648" y="1772816"/>
            <a:ext cx="662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>
                <a:hlinkClick r:id="rId5"/>
              </a:rPr>
              <a:t>https</a:t>
            </a:r>
            <a:r>
              <a:rPr lang="es-ES" sz="2000" b="1" dirty="0">
                <a:hlinkClick r:id="rId5"/>
              </a:rPr>
              <a:t>://</a:t>
            </a:r>
            <a:r>
              <a:rPr lang="es-ES" sz="2000" b="1" dirty="0" err="1">
                <a:hlinkClick r:id="rId5"/>
              </a:rPr>
              <a:t>education.github.com</a:t>
            </a:r>
            <a:r>
              <a:rPr lang="es-ES" sz="2000" b="1" dirty="0">
                <a:hlinkClick r:id="rId5"/>
              </a:rPr>
              <a:t>/</a:t>
            </a:r>
            <a:r>
              <a:rPr lang="es-ES" sz="2000" b="1" dirty="0" err="1">
                <a:hlinkClick r:id="rId5"/>
              </a:rPr>
              <a:t>discount_requests</a:t>
            </a:r>
            <a:r>
              <a:rPr lang="es-ES" sz="2000" b="1" dirty="0">
                <a:hlinkClick r:id="rId5"/>
              </a:rPr>
              <a:t>/new</a:t>
            </a:r>
            <a:endParaRPr lang="es-ES" sz="20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3429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>
                <a:solidFill>
                  <a:schemeClr val="bg1"/>
                </a:solidFill>
              </a:rPr>
              <a:t>Click</a:t>
            </a:r>
            <a:r>
              <a:rPr lang="es-ES" sz="1800" b="1" dirty="0" smtClean="0">
                <a:solidFill>
                  <a:schemeClr val="bg1"/>
                </a:solidFill>
              </a:rPr>
              <a:t>!</a:t>
            </a:r>
            <a:endParaRPr lang="es-ES" sz="1800" b="1" dirty="0">
              <a:solidFill>
                <a:schemeClr val="bg1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3491880" y="3717032"/>
            <a:ext cx="576064" cy="21602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5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 descr="Captura de pantalla 2017-05-11 a las 20.14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80920" cy="487113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59632" y="2204864"/>
            <a:ext cx="6625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err="1">
                <a:solidFill>
                  <a:schemeClr val="bg1"/>
                </a:solidFill>
              </a:rPr>
              <a:t>education.github.com</a:t>
            </a:r>
            <a:r>
              <a:rPr lang="es-ES" sz="2000" b="1" dirty="0">
                <a:solidFill>
                  <a:schemeClr val="bg1"/>
                </a:solidFill>
              </a:rPr>
              <a:t>/</a:t>
            </a:r>
            <a:r>
              <a:rPr lang="es-ES" sz="2000" b="1" dirty="0" err="1">
                <a:solidFill>
                  <a:schemeClr val="bg1"/>
                </a:solidFill>
              </a:rPr>
              <a:t>discount_requests</a:t>
            </a:r>
            <a:r>
              <a:rPr lang="es-ES" sz="2000" b="1" dirty="0">
                <a:solidFill>
                  <a:schemeClr val="bg1"/>
                </a:solidFill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249618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13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76872"/>
            <a:ext cx="4104456" cy="3024336"/>
          </a:xfrm>
          <a:prstGeom prst="rect">
            <a:avLst/>
          </a:prstGeom>
        </p:spPr>
      </p:pic>
      <p:pic>
        <p:nvPicPr>
          <p:cNvPr id="3" name="Imagen 2" descr="Captura de pantalla 2017-05-15 a las 14.14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4615504" cy="3384376"/>
          </a:xfrm>
          <a:prstGeom prst="rect">
            <a:avLst/>
          </a:prstGeom>
        </p:spPr>
      </p:pic>
      <p:sp>
        <p:nvSpPr>
          <p:cNvPr id="13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 repositorios privados</a:t>
            </a:r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35178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n 3" descr="Captura de pantalla 2017-05-15 a las 14.15.4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3672408" cy="2733597"/>
          </a:xfrm>
          <a:prstGeom prst="rect">
            <a:avLst/>
          </a:prstGeom>
        </p:spPr>
      </p:pic>
      <p:pic>
        <p:nvPicPr>
          <p:cNvPr id="5" name="Imagen 4" descr="Captura de pantalla 2017-05-15 a las 14.16.2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75616"/>
            <a:ext cx="3960440" cy="3738518"/>
          </a:xfrm>
          <a:prstGeom prst="rect">
            <a:avLst/>
          </a:prstGeom>
        </p:spPr>
      </p:pic>
      <p:sp>
        <p:nvSpPr>
          <p:cNvPr id="13" name="Shape 97"/>
          <p:cNvSpPr txBox="1"/>
          <p:nvPr/>
        </p:nvSpPr>
        <p:spPr>
          <a:xfrm>
            <a:off x="611560" y="1268760"/>
            <a:ext cx="8208912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Solicita repositorios privados</a:t>
            </a:r>
          </a:p>
          <a:p>
            <a:pPr lvl="0" algn="ctr">
              <a:buSzPct val="25000"/>
            </a:pPr>
            <a:endParaRPr lang="es-ES" sz="2400" b="1" dirty="0" smtClean="0"/>
          </a:p>
          <a:p>
            <a:pPr lvl="0" algn="ctr">
              <a:buSzPct val="25000"/>
            </a:pP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467544" y="5497487"/>
            <a:ext cx="8076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Tardan poco en contestar afirmativamente </a:t>
            </a:r>
            <a:r>
              <a:rPr lang="es-ES" b="1" dirty="0" smtClean="0"/>
              <a:t>concediendo un número ilimitado de repos privados</a:t>
            </a:r>
            <a:endParaRPr lang="es-ES" b="1" dirty="0"/>
          </a:p>
        </p:txBody>
      </p:sp>
      <p:pic>
        <p:nvPicPr>
          <p:cNvPr id="7" name="Imagen 6" descr="Captura de pantalla 2017-05-15 a las 19.13.2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3804831" cy="2082552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V="1">
            <a:off x="755576" y="4437112"/>
            <a:ext cx="648072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-6176" y="4581128"/>
            <a:ext cx="97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Mail de </a:t>
            </a:r>
          </a:p>
          <a:p>
            <a:r>
              <a:rPr lang="es-ES" dirty="0" smtClean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288538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2 a las 14.56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0808"/>
            <a:ext cx="7380312" cy="4481355"/>
          </a:xfrm>
          <a:prstGeom prst="rect">
            <a:avLst/>
          </a:prstGeom>
        </p:spPr>
      </p:pic>
      <p:sp>
        <p:nvSpPr>
          <p:cNvPr id="10" name="Shape 97"/>
          <p:cNvSpPr txBox="1"/>
          <p:nvPr/>
        </p:nvSpPr>
        <p:spPr>
          <a:xfrm>
            <a:off x="1043608" y="1268760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Education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Community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 rot="16677590">
            <a:off x="5922496" y="3138598"/>
            <a:ext cx="440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Hay una comunidad de usuarios que puede ayudarte</a:t>
            </a:r>
          </a:p>
          <a:p>
            <a:r>
              <a:rPr lang="es-ES" dirty="0" smtClean="0"/>
              <a:t>Con los problemas que surjan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918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org-peo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32789"/>
            <a:ext cx="3873869" cy="3125211"/>
          </a:xfrm>
          <a:prstGeom prst="rect">
            <a:avLst/>
          </a:prstGeom>
        </p:spPr>
      </p:pic>
      <p:pic>
        <p:nvPicPr>
          <p:cNvPr id="13" name="Imagen 12" descr="login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" y="1340768"/>
            <a:ext cx="4499992" cy="4882067"/>
          </a:xfrm>
          <a:prstGeom prst="rect">
            <a:avLst/>
          </a:prstGeom>
        </p:spPr>
      </p:pic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 dirty="0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5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5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err="1"/>
              <a:t>https</a:t>
            </a:r>
            <a:r>
              <a:rPr lang="es-ES" sz="2000" b="1" dirty="0"/>
              <a:t>://</a:t>
            </a:r>
            <a:r>
              <a:rPr lang="es-ES" sz="2000" b="1" dirty="0" err="1"/>
              <a:t>github.com</a:t>
            </a:r>
            <a:r>
              <a:rPr lang="es-ES" sz="2000" b="1" dirty="0"/>
              <a:t>/ULL-ESIT-GRADOII-TFG/</a:t>
            </a:r>
            <a:r>
              <a:rPr lang="es-ES" sz="2000" b="1" dirty="0" err="1"/>
              <a:t>ghedsh</a:t>
            </a:r>
            <a:endParaRPr lang="es-ES" sz="2000" b="1" dirty="0" smtClean="0"/>
          </a:p>
        </p:txBody>
      </p:sp>
      <p:pic>
        <p:nvPicPr>
          <p:cNvPr id="16" name="Imagen 15" descr="new-iss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24" y="1988840"/>
            <a:ext cx="5803900" cy="558800"/>
          </a:xfrm>
          <a:prstGeom prst="rect">
            <a:avLst/>
          </a:prstGeom>
        </p:spPr>
      </p:pic>
      <p:pic>
        <p:nvPicPr>
          <p:cNvPr id="17" name="Imagen 16" descr="add-members-fi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381328"/>
            <a:ext cx="90932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2" name="Imagen 11" descr="org-rep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36" y="980728"/>
            <a:ext cx="6444208" cy="3098428"/>
          </a:xfrm>
          <a:prstGeom prst="rect">
            <a:avLst/>
          </a:prstGeom>
        </p:spPr>
      </p:pic>
      <p:pic>
        <p:nvPicPr>
          <p:cNvPr id="11" name="Imagen 10" descr="org-tea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5226825" cy="2862874"/>
          </a:xfrm>
          <a:prstGeom prst="rect">
            <a:avLst/>
          </a:prstGeom>
        </p:spPr>
      </p:pic>
      <p:sp>
        <p:nvSpPr>
          <p:cNvPr id="14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err="1"/>
              <a:t>https</a:t>
            </a:r>
            <a:r>
              <a:rPr lang="es-ES" sz="2000" b="1" dirty="0"/>
              <a:t>://</a:t>
            </a:r>
            <a:r>
              <a:rPr lang="es-ES" sz="2000" b="1" dirty="0" err="1"/>
              <a:t>github.com</a:t>
            </a:r>
            <a:r>
              <a:rPr lang="es-ES" sz="2000" b="1" dirty="0"/>
              <a:t>/ULL-ESIT-GRADOII-TFG/</a:t>
            </a:r>
            <a:r>
              <a:rPr lang="es-ES" sz="2000" b="1" dirty="0" err="1"/>
              <a:t>ghedsh</a:t>
            </a:r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14969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4" name="Shape 97"/>
          <p:cNvSpPr txBox="1"/>
          <p:nvPr/>
        </p:nvSpPr>
        <p:spPr>
          <a:xfrm>
            <a:off x="0" y="188640"/>
            <a:ext cx="8820472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000" b="1" dirty="0" err="1" smtClean="0"/>
              <a:t>Ghedsh</a:t>
            </a:r>
            <a:r>
              <a:rPr lang="es-ES" sz="2000" b="1" dirty="0"/>
              <a:t>: </a:t>
            </a:r>
            <a:r>
              <a:rPr lang="es-ES" sz="2000" b="1" dirty="0" smtClean="0"/>
              <a:t>clone</a:t>
            </a:r>
            <a:endParaRPr lang="es-ES" sz="2000" b="1" dirty="0" smtClean="0"/>
          </a:p>
        </p:txBody>
      </p:sp>
      <p:pic>
        <p:nvPicPr>
          <p:cNvPr id="4" name="Imagen 3" descr="clone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8800"/>
            <a:ext cx="6426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Ghedsh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new_eval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21" name="Imagen 20" descr="eval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7637641" cy="2633258"/>
          </a:xfrm>
          <a:prstGeom prst="rect">
            <a:avLst/>
          </a:prstGeom>
        </p:spPr>
      </p:pic>
      <p:pic>
        <p:nvPicPr>
          <p:cNvPr id="29" name="Imagen 28" descr="eval-previ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3352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3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Ghedsh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foreach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30" name="Imagen 29" descr="foreach-exam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336704" cy="45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0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395536" y="2492896"/>
            <a:ext cx="7076700" cy="35283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endParaRPr lang="es-ES" sz="2400" dirty="0" smtClean="0"/>
          </a:p>
          <a:p>
            <a:pPr lvl="0" algn="ctr">
              <a:buSzPct val="100000"/>
            </a:pPr>
            <a:r>
              <a:rPr lang="es-ES" sz="2400" b="1" dirty="0" err="1" smtClean="0"/>
              <a:t>GitHub</a:t>
            </a:r>
            <a:r>
              <a:rPr lang="es-ES" sz="2400" b="1" dirty="0" smtClean="0"/>
              <a:t> es una plataforma que permite el alojamiento y desarrollo de proyectos  </a:t>
            </a:r>
          </a:p>
          <a:p>
            <a:pPr marL="342900" lvl="0" indent="-342900">
              <a:buSzPct val="100000"/>
              <a:buFont typeface="Arial"/>
              <a:buChar char="•"/>
            </a:pPr>
            <a:endParaRPr lang="es-ES" sz="2400" dirty="0" smtClean="0"/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s-ES" sz="2400" dirty="0" smtClean="0"/>
              <a:t>Provee Control de Versiones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s-ES" sz="2400" dirty="0" smtClean="0"/>
              <a:t>Mecanismos de Colaboración</a:t>
            </a:r>
          </a:p>
          <a:p>
            <a:pPr lvl="0">
              <a:buSzPct val="25000"/>
            </a:pPr>
            <a:endParaRPr lang="es-ES" sz="2400" dirty="0" smtClean="0"/>
          </a:p>
          <a:p>
            <a:pPr lvl="0" algn="ctr">
              <a:buSzPct val="25000"/>
            </a:pPr>
            <a:r>
              <a:rPr lang="es-ES" sz="2400" dirty="0" smtClean="0"/>
              <a:t>Nos permite trabajar colaborativamente en los proyectos desde cualquier sitio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-7375" y="-27384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 dirty="0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130712_git_github_topdenota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257550" cy="14534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11560" y="1628800"/>
            <a:ext cx="3955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es-ES" sz="3600" b="1" dirty="0"/>
              <a:t>¿Qué es </a:t>
            </a:r>
            <a:r>
              <a:rPr lang="es-ES" sz="3600" b="1" dirty="0" err="1"/>
              <a:t>GitHub</a:t>
            </a:r>
            <a:r>
              <a:rPr lang="es-ES" sz="3600" b="1" dirty="0"/>
              <a:t>?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79512" y="188640"/>
            <a:ext cx="86409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Sistemas </a:t>
            </a:r>
            <a:r>
              <a:rPr lang="es-ES" sz="1600" b="1" dirty="0"/>
              <a:t>de control de versiones (SCV) </a:t>
            </a:r>
            <a:r>
              <a:rPr lang="es-ES" sz="1600" b="1" dirty="0" smtClean="0"/>
              <a:t> versus sistemas </a:t>
            </a:r>
            <a:r>
              <a:rPr lang="es-ES" sz="1600" b="1" dirty="0"/>
              <a:t>de administración de la enseñanza (LMS)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open-</a:t>
            </a:r>
            <a:r>
              <a:rPr lang="es-ES" sz="2400" b="1" dirty="0" err="1" smtClean="0"/>
              <a:t>on</a:t>
            </a:r>
            <a:r>
              <a:rPr lang="es-ES" sz="2400" b="1" dirty="0" smtClean="0"/>
              <a:t>-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475656" y="548680"/>
            <a:ext cx="5752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https://ull-esit-gradoii-tfg.github.io/carlos-armas-tfg/memoria/cap3.html</a:t>
            </a:r>
            <a:endParaRPr lang="es-ES" dirty="0"/>
          </a:p>
        </p:txBody>
      </p:sp>
      <p:pic>
        <p:nvPicPr>
          <p:cNvPr id="4" name="Imagen 3" descr="Captura de pantalla 2018-11-29 a las 11.13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4680520" cy="2327610"/>
          </a:xfrm>
          <a:prstGeom prst="rect">
            <a:avLst/>
          </a:prstGeom>
        </p:spPr>
      </p:pic>
      <p:pic>
        <p:nvPicPr>
          <p:cNvPr id="5" name="Imagen 4" descr="Captura de pantalla 2018-11-29 a las 11.15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44824"/>
            <a:ext cx="601216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5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open-</a:t>
            </a:r>
            <a:r>
              <a:rPr lang="es-ES" sz="2400" b="1" dirty="0" err="1" smtClean="0"/>
              <a:t>on</a:t>
            </a:r>
            <a:r>
              <a:rPr lang="es-ES" sz="2400" b="1" dirty="0" smtClean="0"/>
              <a:t>-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915816" y="548680"/>
            <a:ext cx="330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</a:t>
            </a:r>
            <a:r>
              <a:rPr lang="es-ES" dirty="0" err="1">
                <a:hlinkClick r:id="rId4"/>
              </a:rPr>
              <a:t>github.com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atom</a:t>
            </a:r>
            <a:r>
              <a:rPr lang="es-ES" dirty="0">
                <a:hlinkClick r:id="rId4"/>
              </a:rPr>
              <a:t>/open-</a:t>
            </a:r>
            <a:r>
              <a:rPr lang="es-ES" dirty="0" err="1">
                <a:hlinkClick r:id="rId4"/>
              </a:rPr>
              <a:t>on</a:t>
            </a:r>
            <a:r>
              <a:rPr lang="es-ES" dirty="0">
                <a:hlinkClick r:id="rId4"/>
              </a:rPr>
              <a:t>-</a:t>
            </a:r>
            <a:r>
              <a:rPr lang="es-ES" dirty="0" err="1">
                <a:hlinkClick r:id="rId4"/>
              </a:rPr>
              <a:t>github</a:t>
            </a:r>
            <a:endParaRPr lang="es-ES" dirty="0"/>
          </a:p>
        </p:txBody>
      </p:sp>
      <p:pic>
        <p:nvPicPr>
          <p:cNvPr id="4" name="Imagen 3" descr="Captura de pantalla 2018-11-29 a las 11.13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4680520" cy="2327610"/>
          </a:xfrm>
          <a:prstGeom prst="rect">
            <a:avLst/>
          </a:prstGeom>
        </p:spPr>
      </p:pic>
      <p:pic>
        <p:nvPicPr>
          <p:cNvPr id="5" name="Imagen 4" descr="Captura de pantalla 2018-11-29 a las 11.15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44824"/>
            <a:ext cx="601216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16632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 smtClean="0"/>
              <a:t>github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203848" y="548680"/>
            <a:ext cx="258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</a:t>
            </a:r>
            <a:r>
              <a:rPr lang="es-ES" dirty="0" err="1">
                <a:hlinkClick r:id="rId4"/>
              </a:rPr>
              <a:t>github.com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atom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github</a:t>
            </a:r>
            <a:endParaRPr lang="es-ES" dirty="0"/>
          </a:p>
        </p:txBody>
      </p:sp>
      <p:pic>
        <p:nvPicPr>
          <p:cNvPr id="6" name="Imagen 5" descr="github-ato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852311" cy="45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8864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Desktop </a:t>
            </a:r>
            <a:r>
              <a:rPr lang="es-ES" sz="2400" b="1" dirty="0" err="1" smtClean="0"/>
              <a:t>app</a:t>
            </a:r>
            <a:r>
              <a:rPr lang="es-ES" sz="2400" b="1" dirty="0"/>
              <a:t>: </a:t>
            </a:r>
            <a:r>
              <a:rPr lang="es-ES" sz="2400" b="1" dirty="0" err="1"/>
              <a:t>https</a:t>
            </a:r>
            <a:r>
              <a:rPr lang="es-ES" sz="2400" b="1" dirty="0"/>
              <a:t>://</a:t>
            </a:r>
            <a:r>
              <a:rPr lang="es-ES" sz="2400" b="1" dirty="0" err="1"/>
              <a:t>github.com</a:t>
            </a:r>
            <a:r>
              <a:rPr lang="es-ES" sz="2400" b="1" dirty="0"/>
              <a:t>/ULL-ESIT-GRADOII-TFG/</a:t>
            </a:r>
            <a:r>
              <a:rPr lang="es-ES" sz="2400" b="1" dirty="0" err="1"/>
              <a:t>tfg</a:t>
            </a:r>
            <a:r>
              <a:rPr lang="es-ES" sz="2400" b="1" dirty="0"/>
              <a:t>-</a:t>
            </a:r>
            <a:r>
              <a:rPr lang="es-ES" sz="2400" b="1" dirty="0" err="1"/>
              <a:t>berkan</a:t>
            </a:r>
            <a:r>
              <a:rPr lang="es-ES" sz="2400" b="1" dirty="0"/>
              <a:t>-software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6" name="Imagen 5" descr="Captura de pantalla 2018-11-29 a las 10.0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" y="1124744"/>
            <a:ext cx="4111104" cy="2417802"/>
          </a:xfrm>
          <a:prstGeom prst="rect">
            <a:avLst/>
          </a:prstGeom>
        </p:spPr>
      </p:pic>
      <p:pic>
        <p:nvPicPr>
          <p:cNvPr id="7" name="Imagen 6" descr="Captura de pantalla 2018-11-29 a las 10.05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" y="3717032"/>
            <a:ext cx="4100567" cy="2312166"/>
          </a:xfrm>
          <a:prstGeom prst="rect">
            <a:avLst/>
          </a:prstGeom>
        </p:spPr>
      </p:pic>
      <p:pic>
        <p:nvPicPr>
          <p:cNvPr id="8" name="Imagen 7" descr="Captura de pantalla 2018-11-29 a las 10.07.1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2736"/>
            <a:ext cx="4248472" cy="2506794"/>
          </a:xfrm>
          <a:prstGeom prst="rect">
            <a:avLst/>
          </a:prstGeom>
        </p:spPr>
      </p:pic>
      <p:pic>
        <p:nvPicPr>
          <p:cNvPr id="9" name="Imagen 8" descr="Captura de pantalla 2018-11-29 a las 10.09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73016"/>
            <a:ext cx="4133868" cy="2680423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>
            <a:off x="755576" y="2996952"/>
            <a:ext cx="576064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3779912" y="3140968"/>
            <a:ext cx="936104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5940152" y="3284984"/>
            <a:ext cx="648072" cy="936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0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2018-11-29 a las 10.2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80728"/>
            <a:ext cx="3978684" cy="1967412"/>
          </a:xfrm>
          <a:prstGeom prst="rect">
            <a:avLst/>
          </a:prstGeom>
        </p:spPr>
      </p:pic>
      <p:grpSp>
        <p:nvGrpSpPr>
          <p:cNvPr id="98" name="Shape 98"/>
          <p:cNvGrpSpPr/>
          <p:nvPr/>
        </p:nvGrpSpPr>
        <p:grpSpPr>
          <a:xfrm>
            <a:off x="0" y="2770164"/>
            <a:ext cx="5514753" cy="4087835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4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4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827584" y="18864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Desktop </a:t>
            </a:r>
            <a:r>
              <a:rPr lang="es-ES" sz="2400" b="1" dirty="0" err="1" smtClean="0"/>
              <a:t>app</a:t>
            </a:r>
            <a:r>
              <a:rPr lang="es-ES" sz="2400" b="1" dirty="0"/>
              <a:t>: </a:t>
            </a:r>
            <a:r>
              <a:rPr lang="es-ES" sz="2400" b="1" dirty="0" err="1"/>
              <a:t>https</a:t>
            </a:r>
            <a:r>
              <a:rPr lang="es-ES" sz="2400" b="1" dirty="0"/>
              <a:t>://</a:t>
            </a:r>
            <a:r>
              <a:rPr lang="es-ES" sz="2400" b="1" dirty="0" err="1"/>
              <a:t>github.com</a:t>
            </a:r>
            <a:r>
              <a:rPr lang="es-ES" sz="2400" b="1" dirty="0"/>
              <a:t>/</a:t>
            </a:r>
            <a:r>
              <a:rPr lang="es-ES" sz="2400" b="1" dirty="0" err="1"/>
              <a:t>education</a:t>
            </a:r>
            <a:r>
              <a:rPr lang="es-ES" sz="2400" b="1" dirty="0"/>
              <a:t>/</a:t>
            </a:r>
            <a:r>
              <a:rPr lang="es-ES" sz="2400" b="1" dirty="0" err="1"/>
              <a:t>classroom-assistant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0.26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224"/>
            <a:ext cx="9144000" cy="831273"/>
          </a:xfrm>
          <a:prstGeom prst="rect">
            <a:avLst/>
          </a:prstGeom>
        </p:spPr>
      </p:pic>
      <p:pic>
        <p:nvPicPr>
          <p:cNvPr id="5" name="Imagen 4" descr="Captura de pantalla 2018-11-29 a las 10.25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581128"/>
            <a:ext cx="2736304" cy="1848009"/>
          </a:xfrm>
          <a:prstGeom prst="rect">
            <a:avLst/>
          </a:prstGeom>
        </p:spPr>
      </p:pic>
      <p:pic>
        <p:nvPicPr>
          <p:cNvPr id="11" name="Imagen 10" descr="Captura de pantalla 2018-11-29 a las 10.25.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80928"/>
            <a:ext cx="2808312" cy="1872209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H="1">
            <a:off x="6948264" y="4221088"/>
            <a:ext cx="360040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n 15" descr="Captura de pantalla 2018-11-29 a las 10.24.5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608512" cy="1147232"/>
          </a:xfrm>
          <a:prstGeom prst="rect">
            <a:avLst/>
          </a:prstGeom>
        </p:spPr>
      </p:pic>
      <p:pic>
        <p:nvPicPr>
          <p:cNvPr id="20" name="Imagen 19" descr="Captura de pantalla 2018-11-29 a las 10.24.3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2" y="3356992"/>
            <a:ext cx="5184576" cy="1265527"/>
          </a:xfrm>
          <a:prstGeom prst="rect">
            <a:avLst/>
          </a:prstGeom>
        </p:spPr>
      </p:pic>
      <p:pic>
        <p:nvPicPr>
          <p:cNvPr id="22" name="Imagen 21" descr="Captura de pantalla 2018-11-29 a las 10.22.4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2841476" cy="2153103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V="1">
            <a:off x="1907704" y="1196752"/>
            <a:ext cx="165618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2843808" y="2852936"/>
            <a:ext cx="72008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V="1">
            <a:off x="4716016" y="2564904"/>
            <a:ext cx="936104" cy="13681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6876256" y="2708920"/>
            <a:ext cx="396044" cy="720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H="1">
            <a:off x="5364088" y="5661248"/>
            <a:ext cx="93610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1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18/19.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1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6" name="Imagen 5" descr="Captura de pantalla 2018-11-29 a las 15.11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12776"/>
            <a:ext cx="2627784" cy="36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2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5" name="Imagen 4" descr="Captura de pantalla 2018-11-29 a las 15.14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38" y="1412776"/>
            <a:ext cx="2555776" cy="36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8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TFG </a:t>
            </a:r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Plugin</a:t>
            </a:r>
            <a:r>
              <a:rPr lang="es-ES" sz="2400" b="1" dirty="0" smtClean="0"/>
              <a:t>: </a:t>
            </a:r>
            <a:r>
              <a:rPr lang="es-ES" sz="2400" b="1" dirty="0" err="1"/>
              <a:t>G</a:t>
            </a:r>
            <a:r>
              <a:rPr lang="es-ES" sz="2400" b="1" dirty="0" err="1" smtClean="0"/>
              <a:t>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r>
              <a:rPr lang="es-ES" sz="2400" b="1" dirty="0" smtClean="0"/>
              <a:t> 3</a:t>
            </a:r>
            <a:endParaRPr lang="es-ES" sz="24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Captura de pantalla 2018-11-29 a las 15.11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687009"/>
          </a:xfrm>
          <a:prstGeom prst="rect">
            <a:avLst/>
          </a:prstGeom>
        </p:spPr>
      </p:pic>
      <p:pic>
        <p:nvPicPr>
          <p:cNvPr id="6" name="Imagen 5" descr="Captura de pantalla 2018-11-29 a las 15.16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54135"/>
            <a:ext cx="3309732" cy="35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0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755576" y="404664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Conclusiones, Necesidades, Mejoras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2971800" y="2590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83568" y="2204864"/>
            <a:ext cx="69127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Necesidad de Integración de </a:t>
            </a:r>
            <a:r>
              <a:rPr lang="es-ES" dirty="0" err="1" smtClean="0"/>
              <a:t>GitHub</a:t>
            </a:r>
            <a:r>
              <a:rPr lang="es-ES" dirty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Classroom</a:t>
            </a:r>
            <a:r>
              <a:rPr lang="es-ES" dirty="0" smtClean="0"/>
              <a:t>, etc. con las plataformas educativas existentes como </a:t>
            </a:r>
            <a:r>
              <a:rPr lang="es-ES" dirty="0" err="1" smtClean="0"/>
              <a:t>Moodle</a:t>
            </a:r>
            <a:r>
              <a:rPr lang="es-ES" dirty="0" smtClean="0"/>
              <a:t> (Véase </a:t>
            </a:r>
            <a:r>
              <a:rPr lang="es-ES" dirty="0" smtClean="0">
                <a:hlinkClick r:id="rId4"/>
              </a:rPr>
              <a:t>ghedsh</a:t>
            </a:r>
            <a:r>
              <a:rPr lang="es-ES" dirty="0" smtClean="0"/>
              <a:t>) </a:t>
            </a:r>
          </a:p>
          <a:p>
            <a:pPr marL="285750" indent="-285750">
              <a:buFont typeface="Arial"/>
              <a:buChar char="•"/>
            </a:pPr>
            <a:r>
              <a:rPr lang="es-ES" dirty="0"/>
              <a:t>E</a:t>
            </a:r>
            <a:r>
              <a:rPr lang="es-ES" dirty="0" smtClean="0"/>
              <a:t>l </a:t>
            </a:r>
            <a:r>
              <a:rPr lang="es-ES" dirty="0"/>
              <a:t>desarrollo de herramientas </a:t>
            </a:r>
            <a:r>
              <a:rPr lang="es-ES" dirty="0" smtClean="0"/>
              <a:t>que permitan un mejor aprovechamiento e integración  de servicios como los que provee </a:t>
            </a:r>
            <a:r>
              <a:rPr lang="es-ES" dirty="0" err="1" smtClean="0"/>
              <a:t>GitHub</a:t>
            </a:r>
            <a:r>
              <a:rPr lang="es-ES" dirty="0" smtClean="0"/>
              <a:t> en el contexto de la enseñanza (por ejemplo uso de los servicios de integración continua como </a:t>
            </a:r>
            <a:r>
              <a:rPr lang="es-ES" dirty="0" err="1" smtClean="0"/>
              <a:t>Travis</a:t>
            </a:r>
            <a:r>
              <a:rPr lang="es-ES" dirty="0" smtClean="0"/>
              <a:t> para los procesos de evaluación del alumno)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Conveniencia de difundir la formación en las metodologías, técnicas y herramientas asociadas al control de versiones y a los servicios de gestión de repositorios entre la comunidad educativa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Fomentar el </a:t>
            </a:r>
            <a:r>
              <a:rPr lang="es-ES" dirty="0"/>
              <a:t>desarrollo de buenas prácticas </a:t>
            </a:r>
            <a:r>
              <a:rPr lang="es-ES" dirty="0" smtClean="0"/>
              <a:t>para la mejor explotación de este tipo de herramientas (mejores flujos </a:t>
            </a:r>
            <a:r>
              <a:rPr lang="es-ES" smtClean="0"/>
              <a:t>de trabajo)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61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97"/>
          <p:cNvSpPr txBox="1"/>
          <p:nvPr/>
        </p:nvSpPr>
        <p:spPr>
          <a:xfrm>
            <a:off x="1043608" y="1268760"/>
            <a:ext cx="7076700" cy="432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400" b="1" dirty="0" smtClean="0"/>
              <a:t>Referencias/Enlaces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326467" y="252306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67544" y="1988840"/>
            <a:ext cx="8208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4"/>
              </a:rPr>
              <a:t>CURSO OCW ULL: INTEGRACIÓN DE LAS HERRAMIENTAS "GITHUB EDUCATION" EN EL AULA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5"/>
              </a:rPr>
              <a:t>V</a:t>
            </a:r>
            <a:r>
              <a:rPr lang="es-ES" dirty="0" smtClean="0">
                <a:hlinkClick r:id="rId5"/>
              </a:rPr>
              <a:t>ídeo preparando una tutoría con un alumno usando git, github (YoutTube)</a:t>
            </a:r>
            <a:endParaRPr lang="es-ES" dirty="0">
              <a:hlinkClick r:id="rId4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4"/>
              </a:rPr>
              <a:t>GitHub </a:t>
            </a:r>
            <a:r>
              <a:rPr lang="es-ES" dirty="0">
                <a:hlinkClick r:id="rId4"/>
              </a:rPr>
              <a:t>ClassRoom: </a:t>
            </a:r>
            <a:r>
              <a:rPr lang="es-ES" dirty="0" smtClean="0">
                <a:hlinkClick r:id="rId4"/>
              </a:rPr>
              <a:t>Instrucciones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6"/>
              </a:rPr>
              <a:t>GitHub Classroom — Getting Started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7"/>
              </a:rPr>
              <a:t>GitHub Classroom — How to set up individual assignments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8"/>
              </a:rPr>
              <a:t>GitHub Classroom — How to set up group assignments (Video)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9"/>
              </a:rPr>
              <a:t>Using GitHub in the Classroom – a Collaborative Learning Experience</a:t>
            </a:r>
            <a:r>
              <a:rPr lang="es-ES" dirty="0"/>
              <a:t> (2015 IEEE 21st International </a:t>
            </a:r>
            <a:r>
              <a:rPr lang="es-ES" dirty="0" err="1"/>
              <a:t>Symposium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and </a:t>
            </a:r>
            <a:r>
              <a:rPr lang="es-ES" dirty="0" err="1"/>
              <a:t>Technology</a:t>
            </a:r>
            <a:r>
              <a:rPr lang="es-ES" dirty="0"/>
              <a:t> in </a:t>
            </a:r>
            <a:r>
              <a:rPr lang="es-ES" dirty="0" err="1"/>
              <a:t>Electronic</a:t>
            </a:r>
            <a:r>
              <a:rPr lang="es-ES" dirty="0"/>
              <a:t> </a:t>
            </a:r>
            <a:r>
              <a:rPr lang="es-ES" dirty="0" err="1" smtClean="0"/>
              <a:t>Packaging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0"/>
              </a:rPr>
              <a:t>The Emergence of GitHub as a Collaborative Platform for Education</a:t>
            </a:r>
            <a:r>
              <a:rPr lang="es-ES" dirty="0"/>
              <a:t> (</a:t>
            </a:r>
            <a:r>
              <a:rPr lang="es-ES" dirty="0" err="1"/>
              <a:t>Motivation</a:t>
            </a:r>
            <a:r>
              <a:rPr lang="es-ES" dirty="0"/>
              <a:t> and Dynamics of </a:t>
            </a:r>
            <a:r>
              <a:rPr lang="es-ES" dirty="0" err="1"/>
              <a:t>the</a:t>
            </a:r>
            <a:r>
              <a:rPr lang="es-ES" dirty="0"/>
              <a:t> Open </a:t>
            </a:r>
            <a:r>
              <a:rPr lang="es-ES" dirty="0" err="1"/>
              <a:t>Classroom</a:t>
            </a:r>
            <a:r>
              <a:rPr lang="es-ES" dirty="0"/>
              <a:t> CSCW 2015, </a:t>
            </a:r>
            <a:r>
              <a:rPr lang="es-ES" dirty="0" err="1"/>
              <a:t>March</a:t>
            </a:r>
            <a:r>
              <a:rPr lang="es-ES" dirty="0"/>
              <a:t> 14-18, 2015, Vancouver, BC, </a:t>
            </a:r>
            <a:r>
              <a:rPr lang="es-ES" dirty="0" err="1" smtClean="0"/>
              <a:t>Canada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1"/>
              </a:rPr>
              <a:t>GitHub in the classroom: not just for group projects</a:t>
            </a:r>
            <a:r>
              <a:rPr lang="es-ES" dirty="0"/>
              <a:t> (</a:t>
            </a:r>
            <a:r>
              <a:rPr lang="es-ES" dirty="0" err="1"/>
              <a:t>Journal</a:t>
            </a:r>
            <a:r>
              <a:rPr lang="es-ES" dirty="0"/>
              <a:t> of Computing Sciences in </a:t>
            </a:r>
            <a:r>
              <a:rPr lang="es-ES" dirty="0" err="1" smtClean="0"/>
              <a:t>Colleges</a:t>
            </a:r>
            <a:r>
              <a:rPr lang="es-ES" dirty="0" smtClean="0"/>
              <a:t>. </a:t>
            </a:r>
            <a:r>
              <a:rPr lang="es-ES" dirty="0" err="1" smtClean="0"/>
              <a:t>Volume</a:t>
            </a:r>
            <a:r>
              <a:rPr lang="es-ES" dirty="0" smtClean="0"/>
              <a:t> </a:t>
            </a:r>
            <a:r>
              <a:rPr lang="es-ES" dirty="0"/>
              <a:t>28 </a:t>
            </a:r>
            <a:r>
              <a:rPr lang="es-ES" dirty="0" err="1"/>
              <a:t>Issue</a:t>
            </a:r>
            <a:r>
              <a:rPr lang="es-ES" dirty="0"/>
              <a:t> 4, </a:t>
            </a:r>
            <a:r>
              <a:rPr lang="es-ES" dirty="0" err="1"/>
              <a:t>April</a:t>
            </a:r>
            <a:r>
              <a:rPr lang="es-ES" dirty="0"/>
              <a:t> </a:t>
            </a:r>
            <a:r>
              <a:rPr lang="es-ES" dirty="0" smtClean="0"/>
              <a:t>2013)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hlinkClick r:id="rId12"/>
              </a:rPr>
              <a:t>GitHub como herramienta docente</a:t>
            </a:r>
            <a:r>
              <a:rPr lang="es-ES" dirty="0"/>
              <a:t> (Actas de las XXI Jornadas de la </a:t>
            </a:r>
            <a:r>
              <a:rPr lang="es-ES" dirty="0" smtClean="0"/>
              <a:t>Enseñanza Universitaria </a:t>
            </a:r>
            <a:r>
              <a:rPr lang="es-ES" dirty="0"/>
              <a:t>de la Informática. 2015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3"/>
              </a:rPr>
              <a:t>A GitHub Garage for a Digital Humanities Course</a:t>
            </a:r>
            <a:r>
              <a:rPr lang="es-ES" dirty="0"/>
              <a:t> </a:t>
            </a:r>
            <a:r>
              <a:rPr lang="es-ES" dirty="0" smtClean="0"/>
              <a:t>(New </a:t>
            </a:r>
            <a:r>
              <a:rPr lang="es-ES" dirty="0" err="1"/>
              <a:t>Directions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Computing </a:t>
            </a:r>
            <a:r>
              <a:rPr lang="es-ES" dirty="0" err="1"/>
              <a:t>Education</a:t>
            </a:r>
            <a:r>
              <a:rPr lang="es-ES" dirty="0"/>
              <a:t>: </a:t>
            </a:r>
            <a:r>
              <a:rPr lang="es-ES" dirty="0" err="1"/>
              <a:t>Embedding</a:t>
            </a:r>
            <a:r>
              <a:rPr lang="es-ES" dirty="0"/>
              <a:t> Computing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smtClean="0"/>
              <a:t>Disciplines, 2017, </a:t>
            </a:r>
            <a:r>
              <a:rPr lang="es-ES" dirty="0" err="1" smtClean="0"/>
              <a:t>Springer</a:t>
            </a:r>
            <a:r>
              <a:rPr lang="es-E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hlinkClick r:id="rId14"/>
              </a:rPr>
              <a:t>Towards a Collaborative Learning Platform: The Use of GitHub in Computer Science and Software Engineering Courses</a:t>
            </a:r>
            <a:r>
              <a:rPr lang="es-ES" dirty="0"/>
              <a:t> </a:t>
            </a:r>
            <a:r>
              <a:rPr lang="es-ES" dirty="0" smtClean="0"/>
              <a:t>(Joseph Feliciano, Master </a:t>
            </a:r>
            <a:r>
              <a:rPr lang="es-ES" dirty="0" err="1" smtClean="0"/>
              <a:t>Thesis</a:t>
            </a:r>
            <a:r>
              <a:rPr lang="es-ES" dirty="0" smtClean="0"/>
              <a:t>. 2015. </a:t>
            </a:r>
            <a:r>
              <a:rPr lang="es-ES" dirty="0" err="1" smtClean="0"/>
              <a:t>University</a:t>
            </a:r>
            <a:r>
              <a:rPr lang="es-ES" dirty="0" smtClean="0"/>
              <a:t> of Victoria)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801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79512" y="1196752"/>
            <a:ext cx="829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Ejemplo: Elaboración de los apuntes de una asignatura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 rot="16200000">
            <a:off x="6277784" y="3595424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hlinkClick r:id="rId4"/>
              </a:rPr>
              <a:t>https</a:t>
            </a:r>
            <a:r>
              <a:rPr lang="es-ES" dirty="0">
                <a:hlinkClick r:id="rId4"/>
              </a:rPr>
              <a:t>://ull-esit-sytw-1617.github.io/presentaciones-todos/</a:t>
            </a:r>
            <a:endParaRPr lang="es-ES" dirty="0"/>
          </a:p>
        </p:txBody>
      </p:sp>
      <p:pic>
        <p:nvPicPr>
          <p:cNvPr id="5" name="Imagen 4" descr="Captura de pantalla 2017-05-16 a las 8.12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7632848" cy="393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8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Shape 109"/>
          <p:cNvGrpSpPr/>
          <p:nvPr/>
        </p:nvGrpSpPr>
        <p:grpSpPr>
          <a:xfrm>
            <a:off x="-7325" y="-1162050"/>
            <a:ext cx="9151325" cy="8020045"/>
            <a:chOff x="-7325" y="-1162050"/>
            <a:chExt cx="9151325" cy="8020045"/>
          </a:xfrm>
        </p:grpSpPr>
        <p:pic>
          <p:nvPicPr>
            <p:cNvPr id="110" name="Shape 110"/>
            <p:cNvPicPr preferRelativeResize="0"/>
            <p:nvPr/>
          </p:nvPicPr>
          <p:blipFill rotWithShape="1">
            <a:blip r:embed="rId3">
              <a:alphaModFix/>
            </a:blip>
            <a:srcRect t="-9971" r="931" b="41110"/>
            <a:stretch/>
          </p:blipFill>
          <p:spPr>
            <a:xfrm>
              <a:off x="-7325" y="-1162050"/>
              <a:ext cx="9151325" cy="8020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</p:grpSp>
      <p:sp>
        <p:nvSpPr>
          <p:cNvPr id="114" name="Shape 114"/>
          <p:cNvSpPr txBox="1"/>
          <p:nvPr/>
        </p:nvSpPr>
        <p:spPr>
          <a:xfrm>
            <a:off x="1150149" y="2684282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4800" b="1" dirty="0" smtClean="0">
                <a:solidFill>
                  <a:srgbClr val="FFFFFF"/>
                </a:solidFill>
              </a:rPr>
              <a:t>¡Muchas gracias!</a:t>
            </a:r>
            <a:endParaRPr lang="es-ES" sz="4800" b="1" dirty="0">
              <a:solidFill>
                <a:srgbClr val="FFFFFF"/>
              </a:solidFill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267744" y="3933056"/>
            <a:ext cx="51288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1800" b="1" dirty="0" err="1" smtClean="0">
                <a:solidFill>
                  <a:srgbClr val="FFFFFF"/>
                </a:solidFill>
              </a:rPr>
              <a:t>crguezl@ull.edu.es</a:t>
            </a:r>
            <a:endParaRPr lang="es-ES" sz="1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07504" y="1196752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Ejemplo: Elaboración de unos apuntes (18 alumnos colaborando)</a:t>
            </a:r>
            <a:endParaRPr lang="es-ES" sz="2000" b="1" dirty="0"/>
          </a:p>
        </p:txBody>
      </p:sp>
      <p:pic>
        <p:nvPicPr>
          <p:cNvPr id="4" name="Imagen 3" descr="Captura de pantalla 2017-05-15 a las 14.40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92" y="1772815"/>
            <a:ext cx="4920380" cy="432048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 rot="16200000">
            <a:off x="6065695" y="3608216"/>
            <a:ext cx="4521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hlinkClick r:id="rId6"/>
              </a:rPr>
              <a:t>https</a:t>
            </a:r>
            <a:r>
              <a:rPr lang="es-ES" sz="1200" dirty="0">
                <a:hlinkClick r:id="rId6"/>
              </a:rPr>
              <a:t>://</a:t>
            </a:r>
            <a:r>
              <a:rPr lang="es-ES" sz="1200" dirty="0" err="1">
                <a:hlinkClick r:id="rId6"/>
              </a:rPr>
              <a:t>github.com</a:t>
            </a:r>
            <a:r>
              <a:rPr lang="es-ES" sz="1200" dirty="0">
                <a:hlinkClick r:id="rId6"/>
              </a:rPr>
              <a:t>/ULL-ESIT-SYTW-1617/presentaciones-todos</a:t>
            </a:r>
            <a:endParaRPr lang="es-ES" sz="1200" dirty="0"/>
          </a:p>
        </p:txBody>
      </p:sp>
      <p:cxnSp>
        <p:nvCxnSpPr>
          <p:cNvPr id="13" name="Conector recto de flecha 12"/>
          <p:cNvCxnSpPr>
            <a:stCxn id="6" idx="2"/>
          </p:cNvCxnSpPr>
          <p:nvPr/>
        </p:nvCxnSpPr>
        <p:spPr>
          <a:xfrm>
            <a:off x="1112729" y="2152020"/>
            <a:ext cx="1061303" cy="1968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6142856" y="1709192"/>
            <a:ext cx="21704" cy="15624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07504" y="1628800"/>
            <a:ext cx="20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Organización </a:t>
            </a:r>
            <a:r>
              <a:rPr lang="es-ES" dirty="0" err="1" smtClean="0"/>
              <a:t>GitHub</a:t>
            </a:r>
            <a:endParaRPr lang="es-ES" dirty="0" smtClean="0"/>
          </a:p>
          <a:p>
            <a:r>
              <a:rPr lang="es-ES" dirty="0" smtClean="0"/>
              <a:t>ULL-ESIT-SYTW-1617</a:t>
            </a:r>
            <a:endParaRPr lang="es-ES" dirty="0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1259632" y="2492896"/>
            <a:ext cx="216024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07504" y="3140968"/>
            <a:ext cx="2050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Nombre del repositorio:</a:t>
            </a:r>
          </a:p>
          <a:p>
            <a:r>
              <a:rPr lang="es-ES" dirty="0" smtClean="0"/>
              <a:t>Presentaciones-todos</a:t>
            </a:r>
            <a:endParaRPr lang="es-ES" dirty="0"/>
          </a:p>
        </p:txBody>
      </p:sp>
      <p:sp>
        <p:nvSpPr>
          <p:cNvPr id="24" name="Abrir llave 23"/>
          <p:cNvSpPr/>
          <p:nvPr/>
        </p:nvSpPr>
        <p:spPr>
          <a:xfrm>
            <a:off x="1763688" y="3861048"/>
            <a:ext cx="288032" cy="13681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39552" y="4221088"/>
            <a:ext cx="1205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Ficheros</a:t>
            </a:r>
          </a:p>
          <a:p>
            <a:r>
              <a:rPr lang="es-ES" dirty="0" smtClean="0"/>
              <a:t>y directorios</a:t>
            </a:r>
          </a:p>
          <a:p>
            <a:r>
              <a:rPr lang="es-ES" dirty="0" smtClean="0"/>
              <a:t>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943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CuadroTexto 2"/>
          <p:cNvSpPr txBox="1"/>
          <p:nvPr/>
        </p:nvSpPr>
        <p:spPr>
          <a:xfrm>
            <a:off x="107504" y="1196752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Ejemplo: Elaboración de apuntes (Estadísticas de Seguimiento)</a:t>
            </a:r>
            <a:endParaRPr lang="es-ES" sz="2000" b="1" dirty="0"/>
          </a:p>
        </p:txBody>
      </p:sp>
      <p:sp>
        <p:nvSpPr>
          <p:cNvPr id="11" name="CuadroTexto 10"/>
          <p:cNvSpPr txBox="1"/>
          <p:nvPr/>
        </p:nvSpPr>
        <p:spPr>
          <a:xfrm rot="16200000">
            <a:off x="6065695" y="3608216"/>
            <a:ext cx="4521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hlinkClick r:id="rId5"/>
              </a:rPr>
              <a:t>https</a:t>
            </a:r>
            <a:r>
              <a:rPr lang="es-ES" sz="1200" dirty="0">
                <a:hlinkClick r:id="rId5"/>
              </a:rPr>
              <a:t>://</a:t>
            </a:r>
            <a:r>
              <a:rPr lang="es-ES" sz="1200" dirty="0" err="1">
                <a:hlinkClick r:id="rId5"/>
              </a:rPr>
              <a:t>github.com</a:t>
            </a:r>
            <a:r>
              <a:rPr lang="es-ES" sz="1200" dirty="0">
                <a:hlinkClick r:id="rId5"/>
              </a:rPr>
              <a:t>/ULL-ESIT-SYTW-1617/presentaciones-todos</a:t>
            </a:r>
            <a:endParaRPr lang="es-ES" sz="1200" dirty="0"/>
          </a:p>
        </p:txBody>
      </p:sp>
      <p:pic>
        <p:nvPicPr>
          <p:cNvPr id="2" name="Imagen 1" descr="Captura de pantalla 2017-05-15 a las 18.58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4587737" cy="2209800"/>
          </a:xfrm>
          <a:prstGeom prst="rect">
            <a:avLst/>
          </a:prstGeom>
        </p:spPr>
      </p:pic>
      <p:pic>
        <p:nvPicPr>
          <p:cNvPr id="5" name="Imagen 4" descr="Captura de pantalla 2017-05-15 a las 19.02.3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645024"/>
            <a:ext cx="3966617" cy="2142043"/>
          </a:xfrm>
          <a:prstGeom prst="rect">
            <a:avLst/>
          </a:prstGeom>
        </p:spPr>
      </p:pic>
      <p:pic>
        <p:nvPicPr>
          <p:cNvPr id="6" name="Imagen 5" descr="Captura de pantalla 2017-05-15 a las 19.04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05064"/>
            <a:ext cx="3316368" cy="2232248"/>
          </a:xfrm>
          <a:prstGeom prst="rect">
            <a:avLst/>
          </a:prstGeom>
        </p:spPr>
      </p:pic>
      <p:pic>
        <p:nvPicPr>
          <p:cNvPr id="7" name="Imagen 6" descr="Captura de pantalla 2017-05-15 a las 19.07.2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00808"/>
            <a:ext cx="2520279" cy="18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51520" y="1268760"/>
            <a:ext cx="8208912" cy="4392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80000"/>
              </a:lnSpc>
              <a:buSzPct val="25000"/>
            </a:pPr>
            <a:r>
              <a:rPr lang="es-ES" sz="3200" b="1" dirty="0" err="1" smtClean="0"/>
              <a:t>GitHub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Education</a:t>
            </a:r>
            <a:r>
              <a:rPr lang="es-ES" sz="3200" b="1" dirty="0" smtClean="0"/>
              <a:t> en 6 pasos</a:t>
            </a:r>
            <a:endParaRPr lang="es-ES" sz="3200" b="1" dirty="0"/>
          </a:p>
          <a:p>
            <a:pPr lvl="0">
              <a:lnSpc>
                <a:spcPct val="80000"/>
              </a:lnSpc>
              <a:buSzPct val="25000"/>
            </a:pPr>
            <a:endParaRPr lang="es-ES" sz="2800" dirty="0" smtClean="0"/>
          </a:p>
          <a:p>
            <a:pPr lvl="0">
              <a:lnSpc>
                <a:spcPct val="80000"/>
              </a:lnSpc>
              <a:buSzPct val="25000"/>
            </a:pPr>
            <a:r>
              <a:rPr lang="es-ES" sz="2400" dirty="0" smtClean="0"/>
              <a:t>1. Tanto profesores como alumnos deben registrarse en </a:t>
            </a:r>
            <a:r>
              <a:rPr lang="es-ES" sz="2400" dirty="0" err="1" smtClean="0"/>
              <a:t>GitHub</a:t>
            </a:r>
            <a:endParaRPr lang="es-ES" sz="2400" dirty="0"/>
          </a:p>
          <a:p>
            <a:pPr lvl="0">
              <a:buSzPct val="25000"/>
            </a:pPr>
            <a:r>
              <a:rPr lang="es-ES" sz="2400" dirty="0" smtClean="0"/>
              <a:t>2. El profesor, cada curso crea una </a:t>
            </a:r>
            <a:r>
              <a:rPr lang="es-ES" sz="2400" b="1" dirty="0" smtClean="0"/>
              <a:t>organización</a:t>
            </a:r>
            <a:r>
              <a:rPr lang="es-ES" sz="2400" dirty="0" smtClean="0"/>
              <a:t> para cada clase que imparte</a:t>
            </a:r>
          </a:p>
          <a:p>
            <a:pPr lvl="0">
              <a:buSzPct val="25000"/>
            </a:pPr>
            <a:r>
              <a:rPr lang="es-ES" sz="2400" dirty="0" smtClean="0"/>
              <a:t>3. Asociada a cada organización crea un </a:t>
            </a:r>
            <a:r>
              <a:rPr lang="es-ES" sz="2400" b="1" dirty="0" smtClean="0"/>
              <a:t>aula</a:t>
            </a:r>
            <a:r>
              <a:rPr lang="es-ES" sz="2400" dirty="0" smtClean="0"/>
              <a:t> en </a:t>
            </a:r>
            <a:r>
              <a:rPr lang="es-ES" sz="2400" b="1" dirty="0" err="1" smtClean="0"/>
              <a:t>GitHub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Classroom</a:t>
            </a:r>
            <a:endParaRPr lang="es-ES" sz="2400" b="1" dirty="0" smtClean="0"/>
          </a:p>
          <a:p>
            <a:pPr lvl="0">
              <a:buSzPct val="25000"/>
            </a:pPr>
            <a:r>
              <a:rPr lang="es-ES" sz="2400" dirty="0"/>
              <a:t>4</a:t>
            </a:r>
            <a:r>
              <a:rPr lang="es-ES" sz="2400" dirty="0" smtClean="0"/>
              <a:t>. Solicita a </a:t>
            </a:r>
            <a:r>
              <a:rPr lang="es-ES" sz="2400" dirty="0" err="1" smtClean="0"/>
              <a:t>GitHub</a:t>
            </a:r>
            <a:r>
              <a:rPr lang="es-ES" sz="2400" dirty="0" smtClean="0"/>
              <a:t> </a:t>
            </a:r>
            <a:r>
              <a:rPr lang="es-ES" sz="2400" b="1" dirty="0" smtClean="0"/>
              <a:t>repositorios privados </a:t>
            </a:r>
            <a:r>
              <a:rPr lang="es-ES" sz="2400" dirty="0" smtClean="0"/>
              <a:t>para la organización</a:t>
            </a:r>
            <a:endParaRPr lang="es-ES" sz="2400" dirty="0"/>
          </a:p>
          <a:p>
            <a:pPr lvl="0">
              <a:buSzPct val="25000"/>
            </a:pPr>
            <a:r>
              <a:rPr lang="es-ES" sz="2400" dirty="0" smtClean="0"/>
              <a:t>5. Crea tareas utilizando el </a:t>
            </a:r>
            <a:r>
              <a:rPr lang="es-ES" sz="2400" b="1" dirty="0" smtClean="0"/>
              <a:t>aula </a:t>
            </a:r>
            <a:r>
              <a:rPr lang="es-ES" sz="2400" b="1" dirty="0" err="1" smtClean="0"/>
              <a:t>Classroom</a:t>
            </a:r>
            <a:r>
              <a:rPr lang="es-ES" sz="2400" dirty="0" smtClean="0"/>
              <a:t>. Cada tarea (</a:t>
            </a:r>
            <a:r>
              <a:rPr lang="es-ES" sz="2400" b="1" dirty="0" smtClean="0"/>
              <a:t>asignación</a:t>
            </a:r>
            <a:r>
              <a:rPr lang="es-ES" sz="2400" dirty="0" smtClean="0"/>
              <a:t>) tiene un enlace asociado</a:t>
            </a:r>
            <a:endParaRPr lang="es-ES" sz="2400" b="1" dirty="0" smtClean="0"/>
          </a:p>
          <a:p>
            <a:pPr lvl="0">
              <a:buSzPct val="25000"/>
            </a:pPr>
            <a:r>
              <a:rPr lang="es-ES" sz="2400" dirty="0" smtClean="0">
                <a:solidFill>
                  <a:schemeClr val="tx1"/>
                </a:solidFill>
              </a:rPr>
              <a:t>6. Publica el enlace a la tarea en el Campus Virtual</a:t>
            </a:r>
            <a:endParaRPr lang="es-ES" sz="2400" dirty="0">
              <a:solidFill>
                <a:schemeClr val="tx1"/>
              </a:solidFill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38" cy="6858000"/>
            <a:chOff x="-7375" y="0"/>
            <a:chExt cx="9155038" cy="6858000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1881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971600" y="1124744"/>
            <a:ext cx="70767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s-ES" sz="2800" b="1" dirty="0" smtClean="0"/>
              <a:t>Registrarse en </a:t>
            </a:r>
            <a:r>
              <a:rPr lang="es-ES" sz="2800" b="1" dirty="0" err="1" smtClean="0"/>
              <a:t>GitHub</a:t>
            </a:r>
            <a:endParaRPr lang="es-ES" sz="2800" b="1" dirty="0" smtClean="0"/>
          </a:p>
        </p:txBody>
      </p:sp>
      <p:grpSp>
        <p:nvGrpSpPr>
          <p:cNvPr id="98" name="Shape 98"/>
          <p:cNvGrpSpPr/>
          <p:nvPr/>
        </p:nvGrpSpPr>
        <p:grpSpPr>
          <a:xfrm>
            <a:off x="-7375" y="0"/>
            <a:ext cx="9155051" cy="6858001"/>
            <a:chOff x="-7375" y="0"/>
            <a:chExt cx="9155051" cy="6858001"/>
          </a:xfrm>
        </p:grpSpPr>
        <p:sp>
          <p:nvSpPr>
            <p:cNvPr id="99" name="Shape 99"/>
            <p:cNvSpPr/>
            <p:nvPr/>
          </p:nvSpPr>
          <p:spPr>
            <a:xfrm>
              <a:off x="-7325" y="0"/>
              <a:ext cx="9151200" cy="95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ES"/>
                <a:t> </a:t>
              </a:r>
            </a:p>
          </p:txBody>
        </p:sp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t="54279" r="931" b="41109"/>
            <a:stretch/>
          </p:blipFill>
          <p:spPr>
            <a:xfrm>
              <a:off x="-3662" y="6320998"/>
              <a:ext cx="9151325" cy="53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t="13613" r="931" b="85111"/>
            <a:stretch/>
          </p:blipFill>
          <p:spPr>
            <a:xfrm>
              <a:off x="-7375" y="956400"/>
              <a:ext cx="9151325" cy="148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60160"/>
            <a:stretch/>
          </p:blipFill>
          <p:spPr>
            <a:xfrm>
              <a:off x="6659426" y="0"/>
              <a:ext cx="2477247" cy="95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9713" t="15837" r="24480" b="30982"/>
            <a:stretch/>
          </p:blipFill>
          <p:spPr>
            <a:xfrm>
              <a:off x="-7325" y="12"/>
              <a:ext cx="6017600" cy="8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6">
              <a:alphaModFix/>
            </a:blip>
            <a:srcRect r="1768"/>
            <a:stretch/>
          </p:blipFill>
          <p:spPr>
            <a:xfrm>
              <a:off x="6953505" y="5657700"/>
              <a:ext cx="2194171" cy="120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n 1" descr="Captura de pantalla 2017-05-15 a las 14.45.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20820"/>
            <a:ext cx="2822081" cy="38148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71600" y="2564904"/>
            <a:ext cx="3763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 smtClean="0"/>
              <a:t>https</a:t>
            </a:r>
            <a:r>
              <a:rPr lang="es-ES" sz="3200" b="1" dirty="0" smtClean="0"/>
              <a:t>://</a:t>
            </a:r>
            <a:r>
              <a:rPr lang="es-ES" sz="3200" b="1" dirty="0" err="1" smtClean="0"/>
              <a:t>github.com</a:t>
            </a:r>
            <a:endParaRPr lang="es-ES" sz="32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899592" y="3429000"/>
            <a:ext cx="44749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Usa el email institucional</a:t>
            </a:r>
          </a:p>
          <a:p>
            <a:endParaRPr lang="es-ES" sz="2800" b="1" dirty="0"/>
          </a:p>
          <a:p>
            <a:r>
              <a:rPr lang="es-ES" sz="2800" b="1" dirty="0" err="1" smtClean="0"/>
              <a:t>usuario@ull.edu.es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48035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1636</Words>
  <Application>Microsoft Macintosh PowerPoint</Application>
  <PresentationFormat>Presentación en pantalla (4:3)</PresentationFormat>
  <Paragraphs>262</Paragraphs>
  <Slides>50</Slides>
  <Notes>50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formacion10</dc:creator>
  <cp:lastModifiedBy>Casiano Rodriguez Leon</cp:lastModifiedBy>
  <cp:revision>315</cp:revision>
  <dcterms:modified xsi:type="dcterms:W3CDTF">2018-11-29T23:16:28Z</dcterms:modified>
</cp:coreProperties>
</file>